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.xml" ContentType="application/vnd.openxmlformats-officedocument.presentationml.notesSlide+xml"/>
  <Override PartName="/ppt/tags/tag155.xml" ContentType="application/vnd.openxmlformats-officedocument.presentationml.tags+xml"/>
  <Override PartName="/ppt/notesSlides/notesSlide3.xml" ContentType="application/vnd.openxmlformats-officedocument.presentationml.notesSlide+xml"/>
  <Override PartName="/ppt/tags/tag15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6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83" r:id="rId3"/>
  </p:sldMasterIdLst>
  <p:notesMasterIdLst>
    <p:notesMasterId r:id="rId35"/>
  </p:notesMasterIdLst>
  <p:sldIdLst>
    <p:sldId id="354" r:id="rId4"/>
    <p:sldId id="355" r:id="rId5"/>
    <p:sldId id="258" r:id="rId6"/>
    <p:sldId id="259" r:id="rId7"/>
    <p:sldId id="331" r:id="rId8"/>
    <p:sldId id="358" r:id="rId9"/>
    <p:sldId id="266" r:id="rId10"/>
    <p:sldId id="332" r:id="rId11"/>
    <p:sldId id="257" r:id="rId12"/>
    <p:sldId id="359" r:id="rId13"/>
    <p:sldId id="360" r:id="rId14"/>
    <p:sldId id="282" r:id="rId15"/>
    <p:sldId id="361" r:id="rId16"/>
    <p:sldId id="281" r:id="rId17"/>
    <p:sldId id="263" r:id="rId18"/>
    <p:sldId id="293" r:id="rId19"/>
    <p:sldId id="265" r:id="rId20"/>
    <p:sldId id="294" r:id="rId21"/>
    <p:sldId id="295" r:id="rId22"/>
    <p:sldId id="333" r:id="rId23"/>
    <p:sldId id="311" r:id="rId24"/>
    <p:sldId id="362" r:id="rId25"/>
    <p:sldId id="363" r:id="rId26"/>
    <p:sldId id="298" r:id="rId27"/>
    <p:sldId id="316" r:id="rId28"/>
    <p:sldId id="317" r:id="rId29"/>
    <p:sldId id="313" r:id="rId30"/>
    <p:sldId id="312" r:id="rId31"/>
    <p:sldId id="318" r:id="rId32"/>
    <p:sldId id="356" r:id="rId33"/>
    <p:sldId id="357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" initials="w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A26D8-662B-483D-8430-384B08D64B9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99404-6983-41BE-9DBC-235619846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3556" name="灯片编号占位符 3"/>
          <p:cNvSpPr txBox="1"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>
                <a:latin typeface="Calibri" panose="020F0502020204030204"/>
              </a:rPr>
              <a:t>16</a:t>
            </a:fld>
            <a:endParaRPr lang="zh-CN" altLang="en-US" sz="1200">
              <a:latin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主观：清政府准备不足，方针错误（避战保船），贻误战机；客观：日本蓄谋已久，准备充分，实力强劲；中国相对弱；根本：腐朽黑暗的封建专制统治无法抗衡新型的资本主义。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99404-6983-41BE-9DBC-23561984605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介绍完，记得简单提问学生有哪些阶层开始了救亡图存？然后叙述台湾抗击日本的斗争史实，培养家国情怀。以及给下一目做铺垫：瓜分中国的狂潮。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99404-6983-41BE-9DBC-23561984605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6" Type="http://schemas.openxmlformats.org/officeDocument/2006/relationships/image" Target="../media/image4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3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7.png"/><Relationship Id="rId5" Type="http://schemas.openxmlformats.org/officeDocument/2006/relationships/tags" Target="../tags/tag36.xml"/><Relationship Id="rId10" Type="http://schemas.openxmlformats.org/officeDocument/2006/relationships/image" Target="../media/image6.png"/><Relationship Id="rId4" Type="http://schemas.openxmlformats.org/officeDocument/2006/relationships/tags" Target="../tags/tag35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6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7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8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10.png"/><Relationship Id="rId4" Type="http://schemas.openxmlformats.org/officeDocument/2006/relationships/tags" Target="../tags/tag74.xml"/><Relationship Id="rId9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2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3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2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12.png"/><Relationship Id="rId5" Type="http://schemas.openxmlformats.org/officeDocument/2006/relationships/tags" Target="../tags/tag8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6.xml"/><Relationship Id="rId9" Type="http://schemas.openxmlformats.org/officeDocument/2006/relationships/tags" Target="../tags/tag9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13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10" Type="http://schemas.openxmlformats.org/officeDocument/2006/relationships/image" Target="../media/image10.png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10" Type="http://schemas.openxmlformats.org/officeDocument/2006/relationships/image" Target="../media/image10.png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10" Type="http://schemas.openxmlformats.org/officeDocument/2006/relationships/image" Target="../media/image15.png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16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32.xml"/><Relationship Id="rId10" Type="http://schemas.openxmlformats.org/officeDocument/2006/relationships/tags" Target="../tags/tag137.xml"/><Relationship Id="rId4" Type="http://schemas.openxmlformats.org/officeDocument/2006/relationships/tags" Target="../tags/tag131.xml"/><Relationship Id="rId9" Type="http://schemas.openxmlformats.org/officeDocument/2006/relationships/tags" Target="../tags/tag136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18.png"/><Relationship Id="rId5" Type="http://schemas.openxmlformats.org/officeDocument/2006/relationships/tags" Target="../tags/tag142.xml"/><Relationship Id="rId10" Type="http://schemas.openxmlformats.org/officeDocument/2006/relationships/image" Target="../media/image17.png"/><Relationship Id="rId4" Type="http://schemas.openxmlformats.org/officeDocument/2006/relationships/tags" Target="../tags/tag141.xml"/><Relationship Id="rId9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4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页脚占位符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6184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6184"/>
          </a:xfrm>
          <a:prstGeom prst="rect">
            <a:avLst/>
          </a:prstGeom>
        </p:spPr>
        <p:txBody>
          <a:bodyPr vert="horz" wrap="square" lIns="0" tIns="0" rIns="0" bIns="0" numCol="1" anchor="b" anchorCtr="0" compatLnSpc="1"/>
          <a:lstStyle/>
          <a:p>
            <a:pPr algn="r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  <p:transition>
    <p:wedg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11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12"/>
                </p:custDataLst>
              </p:nvPr>
            </p:nvPicPr>
            <p:blipFill rotWithShape="1">
              <a:blip r:embed="rId15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7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2021/3/15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40" y="1122450"/>
            <a:ext cx="9144239" cy="2387600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40" y="3602065"/>
            <a:ext cx="9144239" cy="1655763"/>
          </a:xfrm>
        </p:spPr>
        <p:txBody>
          <a:bodyPr/>
          <a:lstStyle>
            <a:lvl1pPr marL="0" indent="0" algn="ctr">
              <a:buNone/>
              <a:defRPr sz="2100"/>
            </a:lvl1pPr>
            <a:lvl2pPr marL="382270" indent="0" algn="ctr">
              <a:buNone/>
              <a:defRPr sz="1700"/>
            </a:lvl2pPr>
            <a:lvl3pPr marL="764540" indent="0" algn="ctr">
              <a:buNone/>
              <a:defRPr sz="1500"/>
            </a:lvl3pPr>
            <a:lvl4pPr marL="1146810" indent="0" algn="ctr">
              <a:buNone/>
              <a:defRPr sz="1300"/>
            </a:lvl4pPr>
            <a:lvl5pPr marL="1529080" indent="0" algn="ctr">
              <a:buNone/>
              <a:defRPr sz="1300"/>
            </a:lvl5pPr>
            <a:lvl6pPr marL="1911350" indent="0" algn="ctr">
              <a:buNone/>
              <a:defRPr sz="1300"/>
            </a:lvl6pPr>
            <a:lvl7pPr marL="2293620" indent="0" algn="ctr">
              <a:buNone/>
              <a:defRPr sz="1300"/>
            </a:lvl7pPr>
            <a:lvl8pPr marL="2675890" indent="0" algn="ctr">
              <a:buNone/>
              <a:defRPr sz="1300"/>
            </a:lvl8pPr>
            <a:lvl9pPr marL="3058160" indent="0" algn="ctr">
              <a:buNone/>
              <a:defRPr sz="13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22" y="1709763"/>
            <a:ext cx="10515874" cy="2852737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922" y="4589486"/>
            <a:ext cx="10515874" cy="1500187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8227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45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681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290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113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936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7589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5816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22" y="1825630"/>
            <a:ext cx="5181736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360" y="1825630"/>
            <a:ext cx="5181736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34" y="365130"/>
            <a:ext cx="10515874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909" y="1681165"/>
            <a:ext cx="5157923" cy="82391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82270" indent="0">
              <a:buNone/>
              <a:defRPr sz="1700" b="1"/>
            </a:lvl2pPr>
            <a:lvl3pPr marL="764540" indent="0">
              <a:buNone/>
              <a:defRPr sz="1500" b="1"/>
            </a:lvl3pPr>
            <a:lvl4pPr marL="1146810" indent="0">
              <a:buNone/>
              <a:defRPr sz="1300" b="1"/>
            </a:lvl4pPr>
            <a:lvl5pPr marL="1529080" indent="0">
              <a:buNone/>
              <a:defRPr sz="1300" b="1"/>
            </a:lvl5pPr>
            <a:lvl6pPr marL="1911350" indent="0">
              <a:buNone/>
              <a:defRPr sz="1300" b="1"/>
            </a:lvl6pPr>
            <a:lvl7pPr marL="2293620" indent="0">
              <a:buNone/>
              <a:defRPr sz="1300" b="1"/>
            </a:lvl7pPr>
            <a:lvl8pPr marL="2675890" indent="0">
              <a:buNone/>
              <a:defRPr sz="1300" b="1"/>
            </a:lvl8pPr>
            <a:lvl9pPr marL="3058160" indent="0">
              <a:buNone/>
              <a:defRPr sz="13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909" y="2505078"/>
            <a:ext cx="5157923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499" y="1681165"/>
            <a:ext cx="5183323" cy="82391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82270" indent="0">
              <a:buNone/>
              <a:defRPr sz="1700" b="1"/>
            </a:lvl2pPr>
            <a:lvl3pPr marL="764540" indent="0">
              <a:buNone/>
              <a:defRPr sz="1500" b="1"/>
            </a:lvl3pPr>
            <a:lvl4pPr marL="1146810" indent="0">
              <a:buNone/>
              <a:defRPr sz="1300" b="1"/>
            </a:lvl4pPr>
            <a:lvl5pPr marL="1529080" indent="0">
              <a:buNone/>
              <a:defRPr sz="1300" b="1"/>
            </a:lvl5pPr>
            <a:lvl6pPr marL="1911350" indent="0">
              <a:buNone/>
              <a:defRPr sz="1300" b="1"/>
            </a:lvl6pPr>
            <a:lvl7pPr marL="2293620" indent="0">
              <a:buNone/>
              <a:defRPr sz="1300" b="1"/>
            </a:lvl7pPr>
            <a:lvl8pPr marL="2675890" indent="0">
              <a:buNone/>
              <a:defRPr sz="1300" b="1"/>
            </a:lvl8pPr>
            <a:lvl9pPr marL="3058160" indent="0">
              <a:buNone/>
              <a:defRPr sz="13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499" y="2505078"/>
            <a:ext cx="5183323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57" y="457288"/>
            <a:ext cx="3932339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327" y="987534"/>
            <a:ext cx="6172361" cy="487362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857" y="2057404"/>
            <a:ext cx="3932339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82270" indent="0">
              <a:buNone/>
              <a:defRPr sz="1200"/>
            </a:lvl2pPr>
            <a:lvl3pPr marL="764540" indent="0">
              <a:buNone/>
              <a:defRPr sz="1200"/>
            </a:lvl3pPr>
            <a:lvl4pPr marL="1146810" indent="0">
              <a:buNone/>
              <a:defRPr sz="800"/>
            </a:lvl4pPr>
            <a:lvl5pPr marL="1529080" indent="0">
              <a:buNone/>
              <a:defRPr sz="800"/>
            </a:lvl5pPr>
            <a:lvl6pPr marL="1911350" indent="0">
              <a:buNone/>
              <a:defRPr sz="800"/>
            </a:lvl6pPr>
            <a:lvl7pPr marL="2293620" indent="0">
              <a:buNone/>
              <a:defRPr sz="800"/>
            </a:lvl7pPr>
            <a:lvl8pPr marL="2675890" indent="0">
              <a:buNone/>
              <a:defRPr sz="800"/>
            </a:lvl8pPr>
            <a:lvl9pPr marL="305816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57" y="457288"/>
            <a:ext cx="3932339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327" y="987534"/>
            <a:ext cx="6172361" cy="4873625"/>
          </a:xfrm>
        </p:spPr>
        <p:txBody>
          <a:bodyPr/>
          <a:lstStyle>
            <a:lvl1pPr marL="0" indent="0">
              <a:buNone/>
              <a:defRPr sz="2700"/>
            </a:lvl1pPr>
            <a:lvl2pPr marL="382270" indent="0">
              <a:buNone/>
              <a:defRPr sz="2400"/>
            </a:lvl2pPr>
            <a:lvl3pPr marL="764540" indent="0">
              <a:buNone/>
              <a:defRPr sz="2100"/>
            </a:lvl3pPr>
            <a:lvl4pPr marL="1146810" indent="0">
              <a:buNone/>
              <a:defRPr sz="1700"/>
            </a:lvl4pPr>
            <a:lvl5pPr marL="1529080" indent="0">
              <a:buNone/>
              <a:defRPr sz="1700"/>
            </a:lvl5pPr>
            <a:lvl6pPr marL="1911350" indent="0">
              <a:buNone/>
              <a:defRPr sz="1700"/>
            </a:lvl6pPr>
            <a:lvl7pPr marL="2293620" indent="0">
              <a:buNone/>
              <a:defRPr sz="1700"/>
            </a:lvl7pPr>
            <a:lvl8pPr marL="2675890" indent="0">
              <a:buNone/>
              <a:defRPr sz="1700"/>
            </a:lvl8pPr>
            <a:lvl9pPr marL="3058160" indent="0">
              <a:buNone/>
              <a:defRPr sz="1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857" y="2057404"/>
            <a:ext cx="3932339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82270" indent="0">
              <a:buNone/>
              <a:defRPr sz="1200"/>
            </a:lvl2pPr>
            <a:lvl3pPr marL="764540" indent="0">
              <a:buNone/>
              <a:defRPr sz="1200"/>
            </a:lvl3pPr>
            <a:lvl4pPr marL="1146810" indent="0">
              <a:buNone/>
              <a:defRPr sz="800"/>
            </a:lvl4pPr>
            <a:lvl5pPr marL="1529080" indent="0">
              <a:buNone/>
              <a:defRPr sz="800"/>
            </a:lvl5pPr>
            <a:lvl6pPr marL="1911350" indent="0">
              <a:buNone/>
              <a:defRPr sz="800"/>
            </a:lvl6pPr>
            <a:lvl7pPr marL="2293620" indent="0">
              <a:buNone/>
              <a:defRPr sz="800"/>
            </a:lvl7pPr>
            <a:lvl8pPr marL="2675890" indent="0">
              <a:buNone/>
              <a:defRPr sz="800"/>
            </a:lvl8pPr>
            <a:lvl9pPr marL="305816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5129" y="365152"/>
            <a:ext cx="2628969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351" y="365152"/>
            <a:ext cx="7734502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17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5741E-AE14-4DE8-8908-F03F01B8723C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CC063-B212-4D53-8F2A-59C9C65DA5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38" y="365130"/>
            <a:ext cx="10515874" cy="1325563"/>
          </a:xfrm>
          <a:prstGeom prst="rect">
            <a:avLst/>
          </a:prstGeom>
        </p:spPr>
        <p:txBody>
          <a:bodyPr vert="horz" lIns="75830" tIns="37916" rIns="75830" bIns="379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38" y="1825630"/>
            <a:ext cx="10515874" cy="4351339"/>
          </a:xfrm>
          <a:prstGeom prst="rect">
            <a:avLst/>
          </a:prstGeom>
        </p:spPr>
        <p:txBody>
          <a:bodyPr vert="horz" lIns="75830" tIns="37916" rIns="75830" bIns="37916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69" y="6356372"/>
            <a:ext cx="2743272" cy="365125"/>
          </a:xfrm>
          <a:prstGeom prst="rect">
            <a:avLst/>
          </a:prstGeom>
        </p:spPr>
        <p:txBody>
          <a:bodyPr vert="horz" lIns="75830" tIns="37916" rIns="75830" bIns="379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64540"/>
            <a:fld id="{4C4388EF-52D1-4258-9BE5-BCD010C7D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2021/3/15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706" y="6356372"/>
            <a:ext cx="4114907" cy="365125"/>
          </a:xfrm>
          <a:prstGeom prst="rect">
            <a:avLst/>
          </a:prstGeom>
        </p:spPr>
        <p:txBody>
          <a:bodyPr vert="horz" lIns="75830" tIns="37916" rIns="75830" bIns="379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6454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860" y="6356372"/>
            <a:ext cx="2743272" cy="365125"/>
          </a:xfrm>
          <a:prstGeom prst="rect">
            <a:avLst/>
          </a:prstGeom>
        </p:spPr>
        <p:txBody>
          <a:bodyPr vert="horz" lIns="75830" tIns="37916" rIns="75830" bIns="379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64540"/>
            <a:fld id="{3D3EE65E-57D2-4566-898C-4F2076833F8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  <p:txStyles>
    <p:titleStyle>
      <a:lvl1pPr algn="l" defTabSz="764540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135" indent="-191135" algn="l" defTabSz="764540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405" indent="-191135" algn="l" defTabSz="764540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55675" indent="-191135" algn="l" defTabSz="764540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7945" indent="-191135" algn="l" defTabSz="764540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20215" indent="-191135" algn="l" defTabSz="764540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02485" indent="-191135" algn="l" defTabSz="764540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84755" indent="-191135" algn="l" defTabSz="764540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67025" indent="-191135" algn="l" defTabSz="764540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49295" indent="-191135" algn="l" defTabSz="764540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45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2270" algn="l" defTabSz="7645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4540" algn="l" defTabSz="7645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6810" algn="l" defTabSz="7645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9080" algn="l" defTabSz="7645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1350" algn="l" defTabSz="7645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93620" algn="l" defTabSz="7645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5890" algn="l" defTabSz="7645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8160" algn="l" defTabSz="7645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153.xml"/><Relationship Id="rId7" Type="http://schemas.openxmlformats.org/officeDocument/2006/relationships/image" Target="../media/image31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1.xml"/><Relationship Id="rId10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154.xml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0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NUL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159.xml"/><Relationship Id="rId7" Type="http://schemas.openxmlformats.org/officeDocument/2006/relationships/image" Target="../media/image31.png"/><Relationship Id="rId12" Type="http://schemas.openxmlformats.org/officeDocument/2006/relationships/image" Target="NULL" TargetMode="Externa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75.png"/><Relationship Id="rId5" Type="http://schemas.openxmlformats.org/officeDocument/2006/relationships/slideLayout" Target="../slideLayouts/slideLayout31.xml"/><Relationship Id="rId10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160.xml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163.xml"/><Relationship Id="rId7" Type="http://schemas.openxmlformats.org/officeDocument/2006/relationships/image" Target="../media/image31.png"/><Relationship Id="rId12" Type="http://schemas.openxmlformats.org/officeDocument/2006/relationships/image" Target="NULL" TargetMode="Externa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76.png"/><Relationship Id="rId5" Type="http://schemas.openxmlformats.org/officeDocument/2006/relationships/slideLayout" Target="../slideLayouts/slideLayout31.xml"/><Relationship Id="rId10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164.xml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11325" y="1944370"/>
            <a:ext cx="8769350" cy="219837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zh-CN" sz="5400" b="1"/>
              <a:t>第17课　国家</a:t>
            </a:r>
            <a:r>
              <a:rPr lang="zh-CN" altLang="zh-CN" sz="5400" b="1">
                <a:solidFill>
                  <a:srgbClr val="FF0000"/>
                </a:solidFill>
              </a:rPr>
              <a:t>出路</a:t>
            </a:r>
            <a:r>
              <a:rPr lang="zh-CN" altLang="zh-CN" sz="5400" b="1"/>
              <a:t>的探索与列强</a:t>
            </a:r>
            <a:r>
              <a:rPr lang="zh-CN" altLang="zh-CN" sz="5400" b="1">
                <a:solidFill>
                  <a:srgbClr val="FF0000"/>
                </a:solidFill>
              </a:rPr>
              <a:t>侵略</a:t>
            </a:r>
            <a:r>
              <a:rPr lang="zh-CN" altLang="zh-CN" sz="5400" b="1"/>
              <a:t>的加剧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65125"/>
            <a:ext cx="5801995" cy="43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5" y="505460"/>
            <a:ext cx="5170805" cy="464947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</p:pic>
      <p:sp>
        <p:nvSpPr>
          <p:cNvPr id="7" name="文本框 6"/>
          <p:cNvSpPr txBox="1"/>
          <p:nvPr/>
        </p:nvSpPr>
        <p:spPr>
          <a:xfrm>
            <a:off x="402590" y="5444490"/>
            <a:ext cx="10469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/>
              <a:t>失败的根本原因：农民阶级局限性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4105" y="237490"/>
            <a:ext cx="10523220" cy="441960"/>
          </a:xfrm>
        </p:spPr>
        <p:txBody>
          <a:bodyPr>
            <a:normAutofit fontScale="90000"/>
          </a:bodyPr>
          <a:lstStyle/>
          <a:p>
            <a:r>
              <a:rPr lang="zh-CN" altLang="zh-CN" dirty="0">
                <a:solidFill>
                  <a:srgbClr val="FF0000"/>
                </a:solidFill>
              </a:rPr>
              <a:t>太平天国运动（</a:t>
            </a:r>
            <a:r>
              <a:rPr lang="en-US" altLang="zh-CN" dirty="0">
                <a:solidFill>
                  <a:srgbClr val="FF0000"/>
                </a:solidFill>
              </a:rPr>
              <a:t>1851</a:t>
            </a:r>
            <a:r>
              <a:rPr lang="zh-CN" altLang="en-US" dirty="0">
                <a:solidFill>
                  <a:srgbClr val="FF0000"/>
                </a:solidFill>
              </a:rPr>
              <a:t>年</a:t>
            </a:r>
            <a:r>
              <a:rPr lang="en-US" altLang="zh-CN" dirty="0">
                <a:solidFill>
                  <a:srgbClr val="FF0000"/>
                </a:solidFill>
              </a:rPr>
              <a:t>——1864</a:t>
            </a:r>
            <a:r>
              <a:rPr lang="zh-CN" altLang="en-US" dirty="0">
                <a:solidFill>
                  <a:srgbClr val="FF0000"/>
                </a:solidFill>
              </a:rPr>
              <a:t>年）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69900" y="194310"/>
            <a:ext cx="829945" cy="546735"/>
            <a:chOff x="1463" y="241"/>
            <a:chExt cx="1307" cy="861"/>
          </a:xfrm>
        </p:grpSpPr>
        <p:pic>
          <p:nvPicPr>
            <p:cNvPr id="13" name="图片 12"/>
            <p:cNvPicPr/>
            <p:nvPr>
              <p:custDataLst>
                <p:tags r:id="rId3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463" y="338"/>
              <a:ext cx="1134" cy="764"/>
            </a:xfrm>
            <a:prstGeom prst="rect">
              <a:avLst/>
            </a:prstGeom>
          </p:spPr>
        </p:pic>
        <p:pic>
          <p:nvPicPr>
            <p:cNvPr id="24" name="图片 23"/>
            <p:cNvPicPr/>
            <p:nvPr>
              <p:custDataLst>
                <p:tags r:id="rId4"/>
              </p:custDataLst>
            </p:nvPr>
          </p:nvPicPr>
          <p:blipFill>
            <a:blip r:embed="rId9" r:link="rId10" cstate="email"/>
            <a:stretch>
              <a:fillRect/>
            </a:stretch>
          </p:blipFill>
          <p:spPr>
            <a:xfrm>
              <a:off x="1636" y="241"/>
              <a:ext cx="1134" cy="76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907415" y="967105"/>
            <a:ext cx="32435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太平天国运动的评价：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42860" y="1193165"/>
            <a:ext cx="39744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    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7415" y="1427480"/>
            <a:ext cx="10814050" cy="41503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意义</a:t>
            </a:r>
          </a:p>
          <a:p>
            <a:pPr>
              <a:lnSpc>
                <a:spcPct val="11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①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.太平天国运动沉重打击了清王朝的统治。改变了清政府的权力结构，汉族地主势力崛起。</a:t>
            </a:r>
          </a:p>
          <a:p>
            <a:pPr>
              <a:lnSpc>
                <a:spcPct val="11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②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.客观上催生了洋务运动。洋务运动前期创办的部分军事工业是为了镇压太平天国运动。</a:t>
            </a:r>
          </a:p>
          <a:p>
            <a:pPr>
              <a:lnSpc>
                <a:spcPct val="11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③《资政新篇》是先进的中国人最早提出的在中国发展资本主义的设想。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局限</a:t>
            </a:r>
          </a:p>
          <a:p>
            <a:pPr>
              <a:lnSpc>
                <a:spcPct val="11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①农民阶级的局限性，没有科学的纲领</a:t>
            </a:r>
          </a:p>
          <a:p>
            <a:pPr>
              <a:lnSpc>
                <a:spcPct val="11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②太平天国运动破坏了富饶地区的生产力。</a:t>
            </a:r>
          </a:p>
          <a:p>
            <a:pPr>
              <a:lnSpc>
                <a:spcPct val="11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133600"/>
            <a:ext cx="12192000" cy="4724400"/>
            <a:chOff x="0" y="0"/>
            <a:chExt cx="14131" cy="4601"/>
          </a:xfrm>
        </p:grpSpPr>
        <p:grpSp>
          <p:nvGrpSpPr>
            <p:cNvPr id="5" name="组合 10"/>
            <p:cNvGrpSpPr/>
            <p:nvPr/>
          </p:nvGrpSpPr>
          <p:grpSpPr>
            <a:xfrm>
              <a:off x="0" y="56"/>
              <a:ext cx="2806" cy="4545"/>
              <a:chOff x="0" y="0"/>
              <a:chExt cx="2806" cy="4545"/>
            </a:xfrm>
          </p:grpSpPr>
          <p:pic>
            <p:nvPicPr>
              <p:cNvPr id="18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806" cy="403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9" name="Text Box 4"/>
              <p:cNvSpPr/>
              <p:nvPr/>
            </p:nvSpPr>
            <p:spPr>
              <a:xfrm>
                <a:off x="0" y="4031"/>
                <a:ext cx="2806" cy="514"/>
              </a:xfrm>
              <a:prstGeom prst="rect">
                <a:avLst/>
              </a:prstGeom>
              <a:solidFill>
                <a:srgbClr val="0000FF">
                  <a:alpha val="100000"/>
                </a:srgbClr>
              </a:solidFill>
              <a:ln w="9525">
                <a:noFill/>
              </a:ln>
            </p:spPr>
            <p:txBody>
              <a:bodyPr vert="horz" wrap="square" anchor="t">
                <a:spAutoFit/>
              </a:bodyPr>
              <a:lstStyle/>
              <a:p>
                <a:pPr algn="ctr"/>
                <a:r>
                  <a:rPr lang="zh-CN" altLang="en-US" sz="2800" b="1">
                    <a:solidFill>
                      <a:srgbClr val="FFFFFF"/>
                    </a:solidFill>
                    <a:latin typeface="华文中宋" panose="02010600040101010101" charset="-122"/>
                    <a:ea typeface="华文中宋" panose="02010600040101010101" charset="-122"/>
                    <a:cs typeface="Arial" panose="020B0604020202020204"/>
                    <a:sym typeface="微软雅黑" panose="020B0503020204020204" charset="-122"/>
                  </a:rPr>
                  <a:t>奕䜣</a:t>
                </a:r>
              </a:p>
            </p:txBody>
          </p:sp>
        </p:grpSp>
        <p:grpSp>
          <p:nvGrpSpPr>
            <p:cNvPr id="6" name="组合 11"/>
            <p:cNvGrpSpPr/>
            <p:nvPr/>
          </p:nvGrpSpPr>
          <p:grpSpPr>
            <a:xfrm>
              <a:off x="2806" y="57"/>
              <a:ext cx="2880" cy="4544"/>
              <a:chOff x="0" y="0"/>
              <a:chExt cx="2880" cy="4544"/>
            </a:xfrm>
          </p:grpSpPr>
          <p:pic>
            <p:nvPicPr>
              <p:cNvPr id="16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880" cy="403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" name="Text Box 4"/>
              <p:cNvSpPr/>
              <p:nvPr/>
            </p:nvSpPr>
            <p:spPr>
              <a:xfrm>
                <a:off x="0" y="4030"/>
                <a:ext cx="2880" cy="514"/>
              </a:xfrm>
              <a:prstGeom prst="rect">
                <a:avLst/>
              </a:prstGeom>
              <a:solidFill>
                <a:srgbClr val="0000FF">
                  <a:alpha val="100000"/>
                </a:srgbClr>
              </a:solidFill>
              <a:ln w="9525">
                <a:noFill/>
              </a:ln>
            </p:spPr>
            <p:txBody>
              <a:bodyPr vert="horz" wrap="square" anchor="t">
                <a:spAutoFit/>
              </a:bodyPr>
              <a:lstStyle/>
              <a:p>
                <a:pPr algn="ctr"/>
                <a:r>
                  <a:rPr lang="zh-CN" altLang="en-US" sz="2800" b="1">
                    <a:solidFill>
                      <a:srgbClr val="FFFFFF"/>
                    </a:solidFill>
                    <a:latin typeface="华文中宋" panose="02010600040101010101" charset="-122"/>
                    <a:ea typeface="华文中宋" panose="02010600040101010101" charset="-122"/>
                    <a:cs typeface="Arial" panose="020B0604020202020204"/>
                    <a:sym typeface="微软雅黑" panose="020B0503020204020204" charset="-122"/>
                  </a:rPr>
                  <a:t>曾国藩</a:t>
                </a:r>
              </a:p>
            </p:txBody>
          </p:sp>
        </p:grpSp>
        <p:grpSp>
          <p:nvGrpSpPr>
            <p:cNvPr id="7" name="组合 12"/>
            <p:cNvGrpSpPr/>
            <p:nvPr/>
          </p:nvGrpSpPr>
          <p:grpSpPr>
            <a:xfrm>
              <a:off x="5663" y="45"/>
              <a:ext cx="2481" cy="4556"/>
              <a:chOff x="0" y="0"/>
              <a:chExt cx="2481" cy="4556"/>
            </a:xfrm>
          </p:grpSpPr>
          <p:pic>
            <p:nvPicPr>
              <p:cNvPr id="14" name="图片 3"/>
              <p:cNvPicPr>
                <a:picLocks noChangeAspect="1"/>
              </p:cNvPicPr>
              <p:nvPr/>
            </p:nvPicPr>
            <p:blipFill>
              <a:blip r:embed="rId4"/>
              <a:srcRect l="38560" t="9227" r="32703" b="54288"/>
              <a:stretch>
                <a:fillRect/>
              </a:stretch>
            </p:blipFill>
            <p:spPr>
              <a:xfrm>
                <a:off x="0" y="0"/>
                <a:ext cx="2481" cy="404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5" name="Text Box 4"/>
              <p:cNvSpPr/>
              <p:nvPr/>
            </p:nvSpPr>
            <p:spPr>
              <a:xfrm>
                <a:off x="0" y="4042"/>
                <a:ext cx="2481" cy="514"/>
              </a:xfrm>
              <a:prstGeom prst="rect">
                <a:avLst/>
              </a:prstGeom>
              <a:solidFill>
                <a:srgbClr val="0000FF">
                  <a:alpha val="100000"/>
                </a:srgbClr>
              </a:solidFill>
              <a:ln w="9525">
                <a:noFill/>
              </a:ln>
            </p:spPr>
            <p:txBody>
              <a:bodyPr vert="horz" wrap="square" anchor="t">
                <a:spAutoFit/>
              </a:bodyPr>
              <a:lstStyle/>
              <a:p>
                <a:pPr algn="ctr"/>
                <a:r>
                  <a:rPr lang="zh-CN" altLang="en-US" sz="2800" b="1">
                    <a:solidFill>
                      <a:srgbClr val="FFFFFF"/>
                    </a:solidFill>
                    <a:latin typeface="华文中宋" panose="02010600040101010101" charset="-122"/>
                    <a:ea typeface="华文中宋" panose="02010600040101010101" charset="-122"/>
                    <a:cs typeface="Arial" panose="020B0604020202020204"/>
                    <a:sym typeface="微软雅黑" panose="020B0503020204020204" charset="-122"/>
                  </a:rPr>
                  <a:t>李鸿章</a:t>
                </a:r>
              </a:p>
            </p:txBody>
          </p:sp>
        </p:grpSp>
        <p:grpSp>
          <p:nvGrpSpPr>
            <p:cNvPr id="8" name="组合 13"/>
            <p:cNvGrpSpPr/>
            <p:nvPr/>
          </p:nvGrpSpPr>
          <p:grpSpPr>
            <a:xfrm>
              <a:off x="8167" y="0"/>
              <a:ext cx="3015" cy="4601"/>
              <a:chOff x="0" y="0"/>
              <a:chExt cx="3015" cy="4601"/>
            </a:xfrm>
          </p:grpSpPr>
          <p:pic>
            <p:nvPicPr>
              <p:cNvPr id="12" name="图片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3015" cy="408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" name="Text Box 4"/>
              <p:cNvSpPr/>
              <p:nvPr/>
            </p:nvSpPr>
            <p:spPr>
              <a:xfrm>
                <a:off x="0" y="4087"/>
                <a:ext cx="3015" cy="514"/>
              </a:xfrm>
              <a:prstGeom prst="rect">
                <a:avLst/>
              </a:prstGeom>
              <a:solidFill>
                <a:srgbClr val="0000FF">
                  <a:alpha val="100000"/>
                </a:srgbClr>
              </a:solidFill>
              <a:ln w="9525">
                <a:noFill/>
              </a:ln>
            </p:spPr>
            <p:txBody>
              <a:bodyPr vert="horz" wrap="square" anchor="t">
                <a:spAutoFit/>
              </a:bodyPr>
              <a:lstStyle/>
              <a:p>
                <a:pPr algn="ctr"/>
                <a:r>
                  <a:rPr lang="zh-CN" altLang="en-US" sz="2800" b="1">
                    <a:solidFill>
                      <a:srgbClr val="FFFFFF"/>
                    </a:solidFill>
                    <a:latin typeface="华文中宋" panose="02010600040101010101" charset="-122"/>
                    <a:ea typeface="华文中宋" panose="02010600040101010101" charset="-122"/>
                    <a:cs typeface="Arial" panose="020B0604020202020204"/>
                    <a:sym typeface="微软雅黑" panose="020B0503020204020204" charset="-122"/>
                  </a:rPr>
                  <a:t>左宗棠</a:t>
                </a:r>
              </a:p>
            </p:txBody>
          </p:sp>
        </p:grpSp>
        <p:grpSp>
          <p:nvGrpSpPr>
            <p:cNvPr id="9" name="组合 14"/>
            <p:cNvGrpSpPr/>
            <p:nvPr/>
          </p:nvGrpSpPr>
          <p:grpSpPr>
            <a:xfrm>
              <a:off x="11182" y="0"/>
              <a:ext cx="2949" cy="4601"/>
              <a:chOff x="0" y="0"/>
              <a:chExt cx="2949" cy="4601"/>
            </a:xfrm>
          </p:grpSpPr>
          <p:pic>
            <p:nvPicPr>
              <p:cNvPr id="10" name="图片 5"/>
              <p:cNvPicPr>
                <a:picLocks noChangeAspect="1"/>
              </p:cNvPicPr>
              <p:nvPr/>
            </p:nvPicPr>
            <p:blipFill>
              <a:blip r:embed="rId6"/>
              <a:srcRect l="25925" r="26791" b="54120"/>
              <a:stretch>
                <a:fillRect/>
              </a:stretch>
            </p:blipFill>
            <p:spPr>
              <a:xfrm>
                <a:off x="0" y="0"/>
                <a:ext cx="2948" cy="40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1" name="Text Box 4"/>
              <p:cNvSpPr/>
              <p:nvPr/>
            </p:nvSpPr>
            <p:spPr>
              <a:xfrm>
                <a:off x="0" y="4087"/>
                <a:ext cx="2949" cy="514"/>
              </a:xfrm>
              <a:prstGeom prst="rect">
                <a:avLst/>
              </a:prstGeom>
              <a:solidFill>
                <a:srgbClr val="0000FF">
                  <a:alpha val="100000"/>
                </a:srgbClr>
              </a:solidFill>
              <a:ln w="9525">
                <a:noFill/>
              </a:ln>
            </p:spPr>
            <p:txBody>
              <a:bodyPr vert="horz" wrap="square" anchor="t">
                <a:spAutoFit/>
              </a:bodyPr>
              <a:lstStyle/>
              <a:p>
                <a:pPr algn="ctr"/>
                <a:r>
                  <a:rPr lang="zh-CN" altLang="en-US" sz="2800" b="1">
                    <a:solidFill>
                      <a:srgbClr val="FFFFFF"/>
                    </a:solidFill>
                    <a:latin typeface="华文中宋" panose="02010600040101010101" charset="-122"/>
                    <a:ea typeface="华文中宋" panose="02010600040101010101" charset="-122"/>
                    <a:cs typeface="Arial" panose="020B0604020202020204"/>
                    <a:sym typeface="微软雅黑" panose="020B0503020204020204" charset="-122"/>
                  </a:rPr>
                  <a:t>张之洞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600200" y="152400"/>
            <a:ext cx="8991600" cy="1838325"/>
            <a:chOff x="1476375" y="219075"/>
            <a:chExt cx="8991600" cy="1838325"/>
          </a:xfrm>
        </p:grpSpPr>
        <p:sp>
          <p:nvSpPr>
            <p:cNvPr id="21" name="卷形: 水平 20"/>
            <p:cNvSpPr/>
            <p:nvPr/>
          </p:nvSpPr>
          <p:spPr>
            <a:xfrm>
              <a:off x="1476375" y="219075"/>
              <a:ext cx="8991600" cy="1838325"/>
            </a:xfrm>
            <a:prstGeom prst="horizontalScroll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95462" y="361950"/>
              <a:ext cx="8601075" cy="138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rgbClr val="FF0000"/>
                  </a:solidFill>
                  <a:latin typeface="Bahnschrift" panose="020B0502040204020203" pitchFamily="34" charset="0"/>
                  <a:ea typeface="黑体" panose="02010609060101010101" charset="-122"/>
                </a:rPr>
                <a:t>02</a:t>
              </a:r>
            </a:p>
            <a:p>
              <a:pPr algn="ctr"/>
              <a:r>
                <a:rPr lang="zh-CN" altLang="en-US" sz="3600" b="1">
                  <a:latin typeface="黑体" panose="02010609060101010101" charset="-122"/>
                  <a:ea typeface="黑体" panose="02010609060101010101" charset="-122"/>
                </a:rPr>
                <a:t>地主阶级洋务派</a:t>
              </a:r>
              <a:r>
                <a:rPr lang="en-US" altLang="zh-CN" sz="3600" b="1">
                  <a:latin typeface="黑体" panose="02010609060101010101" charset="-122"/>
                  <a:ea typeface="黑体" panose="02010609060101010101" charset="-122"/>
                </a:rPr>
                <a:t>——</a:t>
              </a:r>
              <a:r>
                <a:rPr lang="zh-CN" altLang="en-US" sz="3600" b="1">
                  <a:latin typeface="黑体" panose="02010609060101010101" charset="-122"/>
                  <a:ea typeface="黑体" panose="02010609060101010101" charset="-122"/>
                </a:rPr>
                <a:t>洋务运动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2475" y="365125"/>
            <a:ext cx="10515600" cy="4351338"/>
          </a:xfrm>
        </p:spPr>
        <p:txBody>
          <a:bodyPr/>
          <a:lstStyle/>
          <a:p>
            <a:r>
              <a:rPr lang="zh-CN" altLang="en-US" sz="4000" b="1"/>
              <a:t>材料：曾国藩</a:t>
            </a:r>
            <a:r>
              <a:rPr lang="en-US" altLang="zh-CN" sz="4000" b="1"/>
              <a:t>1861</a:t>
            </a:r>
            <a:r>
              <a:rPr lang="zh-CN" altLang="en-US" sz="4000" b="1"/>
              <a:t>年在奏折中说：“况今日和议既成，中外贸易，有无交通，购买外洋器物，尤属名正言顺。购成之后，继而试造，不过一二年，火轮船必为中外官民通行之物。可以剿发捻，可以勤远略。”</a:t>
            </a:r>
          </a:p>
          <a:p>
            <a:r>
              <a:rPr lang="zh-CN" altLang="en-US" sz="4000" b="1"/>
              <a:t>             说明洋务运动的目的是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95885" y="4363262"/>
            <a:ext cx="6865539" cy="1323439"/>
          </a:xfrm>
          <a:prstGeom prst="rect">
            <a:avLst/>
          </a:prstGeom>
          <a:solidFill>
            <a:srgbClr val="FBE6EF"/>
          </a:solidFill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3200"/>
              </a:lnSpc>
              <a:spcBef>
                <a:spcPct val="0"/>
              </a:spcBef>
              <a:buFont typeface="Wingdings" panose="05000000000000000000"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  <a:sym typeface="微软雅黑" panose="020B0503020204020204" charset="-122"/>
              </a:rPr>
              <a:t>  ①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对内：镇压人民的反抗；</a:t>
            </a:r>
          </a:p>
          <a:p>
            <a:pPr indent="0" algn="l" fontAlgn="auto">
              <a:lnSpc>
                <a:spcPts val="3200"/>
              </a:lnSpc>
              <a:spcBef>
                <a:spcPct val="0"/>
              </a:spcBef>
              <a:buFont typeface="Wingdings" panose="05000000000000000000"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  <a:sym typeface="微软雅黑" panose="020B0503020204020204" charset="-122"/>
              </a:rPr>
              <a:t>  ②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对外：抵抗外国的侵略；</a:t>
            </a:r>
          </a:p>
          <a:p>
            <a:pPr indent="0" algn="l" fontAlgn="auto">
              <a:lnSpc>
                <a:spcPts val="3200"/>
              </a:lnSpc>
              <a:spcBef>
                <a:spcPct val="0"/>
              </a:spcBef>
              <a:buFont typeface="Wingdings" panose="05000000000000000000"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  ③根本目的：自强求富，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维护清王朝的统治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3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第二次鸦片战争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6649" y="742950"/>
            <a:ext cx="4128770" cy="6121400"/>
          </a:xfrm>
          <a:prstGeom prst="rect">
            <a:avLst/>
          </a:prstGeom>
          <a:noFill/>
        </p:spPr>
      </p:pic>
      <p:sp>
        <p:nvSpPr>
          <p:cNvPr id="11267" name="AutoShape 3"/>
          <p:cNvSpPr>
            <a:spLocks noChangeArrowheads="1"/>
          </p:cNvSpPr>
          <p:nvPr/>
        </p:nvSpPr>
        <p:spPr bwMode="auto">
          <a:xfrm rot="16200000">
            <a:off x="856408" y="2950844"/>
            <a:ext cx="3085465" cy="95631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CC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 algn="ctr"/>
            <a:r>
              <a:rPr kumimoji="1" lang="zh-CN" altLang="en-US" sz="2400" b="1">
                <a:latin typeface="Times New Roman" panose="02020603050405020304" pitchFamily="2" charset="0"/>
              </a:rPr>
              <a:t>太</a:t>
            </a:r>
          </a:p>
          <a:p>
            <a:pPr algn="ctr"/>
            <a:r>
              <a:rPr kumimoji="1" lang="zh-CN" altLang="en-US" sz="2400" b="1">
                <a:latin typeface="Times New Roman" panose="02020603050405020304" pitchFamily="2" charset="0"/>
              </a:rPr>
              <a:t>平</a:t>
            </a:r>
          </a:p>
          <a:p>
            <a:pPr algn="ctr"/>
            <a:r>
              <a:rPr kumimoji="1" lang="zh-CN" altLang="en-US" sz="2400" b="1">
                <a:latin typeface="Times New Roman" panose="02020603050405020304" pitchFamily="2" charset="0"/>
              </a:rPr>
              <a:t>天</a:t>
            </a:r>
          </a:p>
          <a:p>
            <a:pPr algn="ctr"/>
            <a:r>
              <a:rPr kumimoji="1" lang="zh-CN" altLang="en-US" sz="2400" b="1">
                <a:latin typeface="Times New Roman" panose="02020603050405020304" pitchFamily="2" charset="0"/>
              </a:rPr>
              <a:t>国</a:t>
            </a:r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 rot="10800000">
            <a:off x="2877296" y="1003935"/>
            <a:ext cx="2400300" cy="95186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CC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rot="10800000" wrap="none" anchor="ctr"/>
          <a:lstStyle/>
          <a:p>
            <a:pPr algn="ctr"/>
            <a:r>
              <a:rPr kumimoji="1" lang="zh-CN" altLang="en-US" sz="2400" b="1">
                <a:latin typeface="Times New Roman" panose="02020603050405020304" pitchFamily="2" charset="0"/>
              </a:rPr>
              <a:t>英法联军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97155" y="2749550"/>
            <a:ext cx="549275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2" charset="0"/>
              </a:rPr>
              <a:t>19</a:t>
            </a:r>
            <a:r>
              <a:rPr kumimoji="1" lang="zh-CN" altLang="en-US" sz="2400" b="1">
                <a:latin typeface="Times New Roman" panose="02020603050405020304" pitchFamily="2" charset="0"/>
              </a:rPr>
              <a:t>世纪</a:t>
            </a:r>
            <a:r>
              <a:rPr kumimoji="1" lang="en-US" altLang="zh-CN" sz="2400" b="1">
                <a:latin typeface="Times New Roman" panose="02020603050405020304" pitchFamily="2" charset="0"/>
              </a:rPr>
              <a:t>50-60</a:t>
            </a:r>
            <a:r>
              <a:rPr kumimoji="1" lang="zh-CN" altLang="en-US" sz="2400" b="1">
                <a:latin typeface="Times New Roman" panose="02020603050405020304" pitchFamily="2" charset="0"/>
              </a:rPr>
              <a:t>年代的清政府</a:t>
            </a:r>
          </a:p>
        </p:txBody>
      </p:sp>
      <p:sp>
        <p:nvSpPr>
          <p:cNvPr id="11271" name="WordArt 7"/>
          <p:cNvSpPr>
            <a:spLocks noChangeArrowheads="1" noChangeShapeType="1" noTextEdit="1"/>
          </p:cNvSpPr>
          <p:nvPr/>
        </p:nvSpPr>
        <p:spPr bwMode="auto">
          <a:xfrm rot="20700000">
            <a:off x="1594803" y="5192395"/>
            <a:ext cx="3086100" cy="1136650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none" fromWordArt="1">
            <a:prstTxWarp prst="textSlantUp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4000" b="1" kern="10">
                <a:ln w="9525">
                  <a:solidFill>
                    <a:srgbClr val="CC99FF"/>
                  </a:solidFill>
                  <a:rou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内忧外患</a:t>
            </a:r>
          </a:p>
        </p:txBody>
      </p:sp>
      <p:sp>
        <p:nvSpPr>
          <p:cNvPr id="11" name="箭头: 五边形 10"/>
          <p:cNvSpPr/>
          <p:nvPr/>
        </p:nvSpPr>
        <p:spPr>
          <a:xfrm>
            <a:off x="179704" y="81639"/>
            <a:ext cx="4808221" cy="6483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地主自强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洋务运动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311221" y="171676"/>
            <a:ext cx="686554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、背景</a:t>
            </a:r>
          </a:p>
        </p:txBody>
      </p:sp>
      <p:sp>
        <p:nvSpPr>
          <p:cNvPr id="13" name="文本框 5"/>
          <p:cNvSpPr/>
          <p:nvPr/>
        </p:nvSpPr>
        <p:spPr>
          <a:xfrm>
            <a:off x="5311220" y="863053"/>
            <a:ext cx="6865539" cy="807085"/>
          </a:xfrm>
          <a:prstGeom prst="rect">
            <a:avLst/>
          </a:prstGeom>
          <a:solidFill>
            <a:srgbClr val="FBE6EF"/>
          </a:solidFill>
          <a:ln w="12700">
            <a:noFill/>
            <a:round/>
          </a:ln>
        </p:spPr>
        <p:txBody>
          <a:bodyPr wrap="square" lIns="68580" tIns="34290" rIns="68580" bIns="34290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ker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ker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kern="0">
                <a:latin typeface="楷体" panose="02010609060101010101" pitchFamily="49" charset="-122"/>
                <a:ea typeface="楷体" panose="02010609060101010101" pitchFamily="49" charset="-122"/>
              </a:rPr>
              <a:t>）兴起原因：</a:t>
            </a:r>
            <a:endParaRPr lang="en-US" altLang="zh-CN" sz="2400" ker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" panose="02010609060101010101" pitchFamily="49" charset="-122"/>
              </a:rPr>
              <a:t>     </a:t>
            </a:r>
            <a:r>
              <a: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清政府面临严重的内忧外患；                               </a:t>
            </a:r>
            <a:endParaRPr kumimoji="0" lang="zh-CN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1220" y="2951769"/>
            <a:ext cx="6865540" cy="830997"/>
          </a:xfrm>
          <a:prstGeom prst="rect">
            <a:avLst/>
          </a:prstGeom>
          <a:solidFill>
            <a:srgbClr val="FBE6EF"/>
          </a:solidFill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）代表人物：奕䜣、曾国藩、李鸿章、左宗棠、张之洞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11220" y="2270010"/>
            <a:ext cx="6865540" cy="501650"/>
          </a:xfrm>
          <a:prstGeom prst="rect">
            <a:avLst/>
          </a:prstGeom>
          <a:solidFill>
            <a:srgbClr val="FBE6E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黑体-简" panose="02000000000000000000" charset="-122"/>
                <a:sym typeface="宋体" panose="02010600030101010101" pitchFamily="2" charset="-122"/>
              </a:rPr>
              <a:t>（</a:t>
            </a:r>
            <a:r>
              <a:rPr kumimoji="0" lang="en-US" altLang="zh-CN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黑体-简" panose="02000000000000000000" charset="-122"/>
                <a:sym typeface="宋体" panose="02010600030101010101" pitchFamily="2" charset="-122"/>
              </a:rPr>
              <a:t>2</a:t>
            </a:r>
            <a:r>
              <a:rPr kumimoji="0" lang="zh-CN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黑体-简" panose="02000000000000000000" charset="-122"/>
                <a:sym typeface="宋体" panose="02010600030101010101" pitchFamily="2" charset="-122"/>
              </a:rPr>
              <a:t>）口号：师夷长技以自强、求富；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黑体-简" panose="02000000000000000000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unsho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unsho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1" animBg="1"/>
      <p:bldP spid="11271" grpId="2" animBg="1"/>
      <p:bldP spid="13" grpId="4" bldLvl="0" animBg="1"/>
      <p:bldP spid="6" grpId="5" animBg="1"/>
      <p:bldP spid="7" grpId="6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>
            <a:off x="230980" y="154303"/>
            <a:ext cx="4808221" cy="6483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地主自强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洋务运动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10955" y="247637"/>
            <a:ext cx="698363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、内容</a:t>
            </a: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0980" y="909079"/>
          <a:ext cx="8290851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黑体" panose="02010609060101010101" charset="-122"/>
                          <a:ea typeface="黑体" panose="02010609060101010101" charset="-122"/>
                        </a:rPr>
                        <a:t>举措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黑体" panose="02010609060101010101" charset="-122"/>
                          <a:ea typeface="黑体" panose="02010609060101010101" charset="-122"/>
                        </a:rPr>
                        <a:t>实施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黑体" panose="02010609060101010101" charset="-122"/>
                          <a:ea typeface="黑体" panose="02010609060101010101" charset="-122"/>
                        </a:rPr>
                        <a:t>创办近代工业</a:t>
                      </a:r>
                    </a:p>
                    <a:p>
                      <a:pPr algn="ctr"/>
                      <a:r>
                        <a:rPr lang="zh-CN" altLang="en-US" sz="2400">
                          <a:latin typeface="黑体" panose="02010609060101010101" charset="-122"/>
                          <a:ea typeface="黑体" panose="02010609060101010101" charset="-122"/>
                        </a:rPr>
                        <a:t>（性质？）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军事工业（官办）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江南机器制造总局、福州船政局、天津机器局等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民用企业</a:t>
                      </a:r>
                      <a:endParaRPr lang="en-US" altLang="zh-CN" sz="24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（官督商办）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上海轮船招商局、上海机器织布局、开平煤矿等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黑体" panose="02010609060101010101" charset="-122"/>
                          <a:ea typeface="黑体" panose="02010609060101010101" charset="-122"/>
                        </a:rPr>
                        <a:t>筹划海防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CN" altLang="en-US" sz="24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建成了以北洋舰队为代表的新式海军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黑体" panose="02010609060101010101" charset="-122"/>
                          <a:ea typeface="黑体" panose="02010609060101010101" charset="-122"/>
                        </a:rPr>
                        <a:t>创办近代教育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CN" altLang="en-US" sz="24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开办培养翻译和军事人才的学校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410666" y="1467661"/>
            <a:ext cx="2380409" cy="6483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36694" y="2238427"/>
            <a:ext cx="2162175" cy="7118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14900" y="1467661"/>
            <a:ext cx="3390900" cy="6483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14900" y="2238427"/>
            <a:ext cx="3390900" cy="743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10666" y="3040776"/>
            <a:ext cx="5180759" cy="38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48822" y="3477689"/>
            <a:ext cx="4933054" cy="38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602772" y="909079"/>
            <a:ext cx="3537271" cy="2798258"/>
            <a:chOff x="8602772" y="909079"/>
            <a:chExt cx="3537271" cy="279825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72" y="909079"/>
              <a:ext cx="3537271" cy="2428926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8602772" y="3338005"/>
              <a:ext cx="35372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黑体" panose="02010609060101010101" charset="-122"/>
                  <a:ea typeface="黑体" panose="02010609060101010101" charset="-122"/>
                </a:rPr>
                <a:t>江南制造总局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24938" y="3926599"/>
            <a:ext cx="4050994" cy="2956595"/>
            <a:chOff x="224938" y="3926599"/>
            <a:chExt cx="4050994" cy="295659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38" y="3926599"/>
              <a:ext cx="4050994" cy="2607827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224938" y="6513862"/>
              <a:ext cx="40509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黑体" panose="02010609060101010101" charset="-122"/>
                  <a:ea typeface="黑体" panose="02010609060101010101" charset="-122"/>
                </a:rPr>
                <a:t>汉阳铁厂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376405" y="3962860"/>
            <a:ext cx="3828920" cy="2898983"/>
            <a:chOff x="4376405" y="3926600"/>
            <a:chExt cx="3828920" cy="293524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05" y="3926600"/>
              <a:ext cx="3828920" cy="2565911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4376405" y="6492511"/>
              <a:ext cx="38289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“平远号”铁甲舰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095093" y="3962860"/>
            <a:ext cx="4044950" cy="2862722"/>
            <a:chOff x="8095093" y="3962860"/>
            <a:chExt cx="4044950" cy="2862722"/>
          </a:xfrm>
        </p:grpSpPr>
        <p:pic>
          <p:nvPicPr>
            <p:cNvPr id="5" name="图片 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8095093" y="3962860"/>
              <a:ext cx="4044950" cy="2493390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8205325" y="6456250"/>
              <a:ext cx="39293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第一批赴美留学的幼童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xit" presetSubtype="4" fill="hold" grpId="2" nodeType="afterEffect"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xit" presetSubtype="4" fill="hold" grpId="3" nodeType="afterEffect"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4" nodeType="afterEffect"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xit" presetSubtype="4" fill="hold" grpId="5" nodeType="afterEffect"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1" animBg="1"/>
      <p:bldP spid="14" grpId="2" animBg="1"/>
      <p:bldP spid="15" grpId="3" animBg="1"/>
      <p:bldP spid="16" grpId="4" animBg="1"/>
      <p:bldP spid="17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6"/>
          <p:cNvPicPr>
            <a:picLocks noChangeAspect="1"/>
          </p:cNvPicPr>
          <p:nvPr/>
        </p:nvPicPr>
        <p:blipFill>
          <a:blip r:embed="rId3"/>
          <a:srcRect b="10866"/>
          <a:stretch>
            <a:fillRect/>
          </a:stretch>
        </p:blipFill>
        <p:spPr>
          <a:xfrm>
            <a:off x="3439001" y="5390671"/>
            <a:ext cx="1512887" cy="1308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" name="Picture 10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988" y="5390671"/>
            <a:ext cx="1511300" cy="1308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201" y="5390671"/>
            <a:ext cx="1512887" cy="1308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3439001" y="3342796"/>
            <a:ext cx="1512887" cy="150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" name="Picture 1031"/>
          <p:cNvPicPr/>
          <p:nvPr/>
        </p:nvPicPr>
        <p:blipFill>
          <a:blip r:embed="rId7"/>
          <a:srcRect t="3397" r="2701"/>
          <a:stretch>
            <a:fillRect/>
          </a:stretch>
        </p:blipFill>
        <p:spPr>
          <a:xfrm>
            <a:off x="6640988" y="3344384"/>
            <a:ext cx="1511300" cy="1500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" name="Picture 11"/>
          <p:cNvPicPr/>
          <p:nvPr/>
        </p:nvPicPr>
        <p:blipFill>
          <a:blip r:embed="rId8"/>
          <a:srcRect l="2078" t="3523" r="2162" b="4102"/>
          <a:stretch>
            <a:fillRect/>
          </a:stretch>
        </p:blipFill>
        <p:spPr>
          <a:xfrm>
            <a:off x="5039201" y="3342796"/>
            <a:ext cx="1512887" cy="150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矩形 104"/>
          <p:cNvSpPr/>
          <p:nvPr/>
        </p:nvSpPr>
        <p:spPr>
          <a:xfrm>
            <a:off x="500300" y="2871766"/>
            <a:ext cx="2499202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8360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军事近代化</a:t>
            </a:r>
          </a:p>
        </p:txBody>
      </p:sp>
      <p:sp>
        <p:nvSpPr>
          <p:cNvPr id="106" name="矩形 105"/>
          <p:cNvSpPr/>
          <p:nvPr/>
        </p:nvSpPr>
        <p:spPr>
          <a:xfrm>
            <a:off x="2762726" y="2871007"/>
            <a:ext cx="2388389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8360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工业化</a:t>
            </a:r>
          </a:p>
        </p:txBody>
      </p:sp>
      <p:sp>
        <p:nvSpPr>
          <p:cNvPr id="107" name="矩形 106"/>
          <p:cNvSpPr/>
          <p:nvPr/>
        </p:nvSpPr>
        <p:spPr>
          <a:xfrm>
            <a:off x="4946571" y="2866050"/>
            <a:ext cx="228179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8360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交通近代化</a:t>
            </a:r>
          </a:p>
        </p:txBody>
      </p:sp>
      <p:sp>
        <p:nvSpPr>
          <p:cNvPr id="108" name="矩形 107"/>
          <p:cNvSpPr/>
          <p:nvPr/>
        </p:nvSpPr>
        <p:spPr>
          <a:xfrm>
            <a:off x="6552088" y="2861602"/>
            <a:ext cx="219440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8360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教育近代化</a:t>
            </a:r>
          </a:p>
        </p:txBody>
      </p:sp>
      <p:pic>
        <p:nvPicPr>
          <p:cNvPr id="59" name="Picture 5"/>
          <p:cNvPicPr/>
          <p:nvPr/>
        </p:nvPicPr>
        <p:blipFill>
          <a:blip r:embed="rId9"/>
          <a:stretch>
            <a:fillRect/>
          </a:stretch>
        </p:blipFill>
        <p:spPr>
          <a:xfrm>
            <a:off x="238601" y="3344384"/>
            <a:ext cx="1511300" cy="1500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" name="Picture 39"/>
          <p:cNvPicPr/>
          <p:nvPr/>
        </p:nvPicPr>
        <p:blipFill>
          <a:blip r:embed="rId10"/>
          <a:stretch>
            <a:fillRect/>
          </a:stretch>
        </p:blipFill>
        <p:spPr>
          <a:xfrm>
            <a:off x="1838801" y="3344384"/>
            <a:ext cx="1512887" cy="1500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8801" y="5390671"/>
            <a:ext cx="1512887" cy="1308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601" y="5390671"/>
            <a:ext cx="1511300" cy="13081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24"/>
          <p:cNvGrpSpPr/>
          <p:nvPr/>
        </p:nvGrpSpPr>
        <p:grpSpPr>
          <a:xfrm>
            <a:off x="238601" y="4811869"/>
            <a:ext cx="7931150" cy="659765"/>
            <a:chOff x="611188" y="2868951"/>
            <a:chExt cx="7931205" cy="575764"/>
          </a:xfrm>
        </p:grpSpPr>
        <p:sp>
          <p:nvSpPr>
            <p:cNvPr id="126" name="矩形 125"/>
            <p:cNvSpPr/>
            <p:nvPr/>
          </p:nvSpPr>
          <p:spPr>
            <a:xfrm>
              <a:off x="611188" y="2983384"/>
              <a:ext cx="7931205" cy="364355"/>
            </a:xfrm>
            <a:prstGeom prst="rect">
              <a:avLst/>
            </a:prstGeom>
            <a:solidFill>
              <a:srgbClr val="836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等腰三角形 126"/>
            <p:cNvSpPr/>
            <p:nvPr/>
          </p:nvSpPr>
          <p:spPr>
            <a:xfrm>
              <a:off x="1198567" y="2897490"/>
              <a:ext cx="336552" cy="178714"/>
            </a:xfrm>
            <a:prstGeom prst="triangle">
              <a:avLst/>
            </a:prstGeom>
            <a:solidFill>
              <a:srgbClr val="836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8" name="等腰三角形 127"/>
            <p:cNvSpPr/>
            <p:nvPr/>
          </p:nvSpPr>
          <p:spPr>
            <a:xfrm>
              <a:off x="2798778" y="2897490"/>
              <a:ext cx="336552" cy="178714"/>
            </a:xfrm>
            <a:prstGeom prst="triangle">
              <a:avLst/>
            </a:prstGeom>
            <a:solidFill>
              <a:srgbClr val="836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9" name="等腰三角形 128"/>
            <p:cNvSpPr/>
            <p:nvPr/>
          </p:nvSpPr>
          <p:spPr>
            <a:xfrm>
              <a:off x="4398989" y="2897490"/>
              <a:ext cx="338139" cy="178714"/>
            </a:xfrm>
            <a:prstGeom prst="triangle">
              <a:avLst/>
            </a:prstGeom>
            <a:solidFill>
              <a:srgbClr val="836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0" name="等腰三角形 129"/>
            <p:cNvSpPr/>
            <p:nvPr/>
          </p:nvSpPr>
          <p:spPr>
            <a:xfrm>
              <a:off x="5999200" y="2897490"/>
              <a:ext cx="338139" cy="178714"/>
            </a:xfrm>
            <a:prstGeom prst="triangle">
              <a:avLst/>
            </a:prstGeom>
            <a:solidFill>
              <a:srgbClr val="836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1" name="等腰三角形 130"/>
            <p:cNvSpPr/>
            <p:nvPr/>
          </p:nvSpPr>
          <p:spPr>
            <a:xfrm>
              <a:off x="7600998" y="2897490"/>
              <a:ext cx="336552" cy="178714"/>
            </a:xfrm>
            <a:prstGeom prst="triangle">
              <a:avLst/>
            </a:prstGeom>
            <a:solidFill>
              <a:srgbClr val="836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2" name="等腰三角形 131"/>
            <p:cNvSpPr/>
            <p:nvPr/>
          </p:nvSpPr>
          <p:spPr>
            <a:xfrm flipV="1">
              <a:off x="1198567" y="3266001"/>
              <a:ext cx="336552" cy="178714"/>
            </a:xfrm>
            <a:prstGeom prst="triangle">
              <a:avLst/>
            </a:prstGeom>
            <a:solidFill>
              <a:srgbClr val="836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3" name="等腰三角形 132"/>
            <p:cNvSpPr/>
            <p:nvPr/>
          </p:nvSpPr>
          <p:spPr>
            <a:xfrm flipV="1">
              <a:off x="2798778" y="3266001"/>
              <a:ext cx="336552" cy="178714"/>
            </a:xfrm>
            <a:prstGeom prst="triangle">
              <a:avLst/>
            </a:prstGeom>
            <a:solidFill>
              <a:srgbClr val="836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等腰三角形 133"/>
            <p:cNvSpPr/>
            <p:nvPr/>
          </p:nvSpPr>
          <p:spPr>
            <a:xfrm flipV="1">
              <a:off x="4398989" y="3266001"/>
              <a:ext cx="338139" cy="178714"/>
            </a:xfrm>
            <a:prstGeom prst="triangle">
              <a:avLst/>
            </a:prstGeom>
            <a:solidFill>
              <a:srgbClr val="836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5" name="等腰三角形 134"/>
            <p:cNvSpPr/>
            <p:nvPr/>
          </p:nvSpPr>
          <p:spPr>
            <a:xfrm flipV="1">
              <a:off x="5999200" y="3266001"/>
              <a:ext cx="338139" cy="178714"/>
            </a:xfrm>
            <a:prstGeom prst="triangle">
              <a:avLst/>
            </a:prstGeom>
            <a:solidFill>
              <a:srgbClr val="836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6" name="等腰三角形 135"/>
            <p:cNvSpPr/>
            <p:nvPr/>
          </p:nvSpPr>
          <p:spPr>
            <a:xfrm flipV="1">
              <a:off x="7600998" y="3266001"/>
              <a:ext cx="336552" cy="178714"/>
            </a:xfrm>
            <a:prstGeom prst="triangle">
              <a:avLst/>
            </a:prstGeom>
            <a:solidFill>
              <a:srgbClr val="836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68339" y="2868951"/>
              <a:ext cx="7710541" cy="5092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 eaLnBrk="1" fontAlgn="auto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kern="700" cap="none" spc="0" normalizeH="0" baseline="0" noProof="0">
                  <a:solidFill>
                    <a:srgbClr val="F5E9E2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 </a:t>
              </a:r>
              <a:r>
                <a:rPr kumimoji="0" lang="zh-CN" altLang="en-US" sz="3200" kern="700" cap="none" spc="0" normalizeH="0" baseline="0" noProof="0">
                  <a:solidFill>
                    <a:srgbClr val="F5E9E2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洋务运动是中国近代化的开端。</a:t>
              </a:r>
            </a:p>
          </p:txBody>
        </p:sp>
      </p:grpSp>
      <p:sp>
        <p:nvSpPr>
          <p:cNvPr id="22545" name="文本框 2"/>
          <p:cNvSpPr txBox="1"/>
          <p:nvPr/>
        </p:nvSpPr>
        <p:spPr>
          <a:xfrm>
            <a:off x="127000" y="63500"/>
            <a:ext cx="11938000" cy="10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优秀课件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PPT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公开课优质课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PPT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课件人教版（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2019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）必修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《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中外历史纲要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》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上 第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17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课 寻求国家出路的探索和列强侵略的加剧 课件（共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32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张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PPT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）</a:t>
            </a:r>
          </a:p>
        </p:txBody>
      </p:sp>
      <p:sp>
        <p:nvSpPr>
          <p:cNvPr id="22546" name="文本框 3"/>
          <p:cNvSpPr txBox="1"/>
          <p:nvPr/>
        </p:nvSpPr>
        <p:spPr>
          <a:xfrm>
            <a:off x="127000" y="6718300"/>
            <a:ext cx="11938000" cy="10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优秀课件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PPT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公开课优质课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PPT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课件人教版（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2019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）必修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《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中外历史纲要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》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上 第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17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课 寻求国家出路的探索和列强侵略的加剧 课件（共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32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张</a:t>
            </a:r>
            <a:r>
              <a:rPr lang="en-US" altLang="zh-CN" sz="100">
                <a:solidFill>
                  <a:srgbClr val="FFFFFF"/>
                </a:solidFill>
                <a:latin typeface="华文新魏" panose="02010800040101010101" pitchFamily="2" charset="-122"/>
              </a:rPr>
              <a:t>PPT</a:t>
            </a:r>
            <a:r>
              <a:rPr lang="zh-CN" altLang="en-US" sz="100">
                <a:solidFill>
                  <a:srgbClr val="FFFFFF"/>
                </a:solidFill>
                <a:latin typeface="华文新魏" panose="02010800040101010101" pitchFamily="2" charset="-122"/>
              </a:rPr>
              <a:t>）</a:t>
            </a:r>
          </a:p>
        </p:txBody>
      </p:sp>
      <p:sp>
        <p:nvSpPr>
          <p:cNvPr id="56" name="箭头: 五边形 55"/>
          <p:cNvSpPr/>
          <p:nvPr/>
        </p:nvSpPr>
        <p:spPr>
          <a:xfrm>
            <a:off x="230980" y="154303"/>
            <a:ext cx="4808221" cy="6483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地主自强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洋务运动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25911" y="873524"/>
            <a:ext cx="11331100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、结果：甲午中日战争中北洋海军全军覆没，标志着洋务运动的失败。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6060" y="1461135"/>
            <a:ext cx="12059285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、评价：洋务运动引进了西方机器生产技术，开启了中国近代化的进程。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5909" y="2021682"/>
            <a:ext cx="11331100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         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促进了中国民族资本主义的产生（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19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世纪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70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年代）。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1"/>
      <p:bldP spid="107" grpId="2"/>
      <p:bldP spid="108" grpId="3"/>
      <p:bldP spid="66" grpId="4" bldLvl="0" animBg="1"/>
      <p:bldP spid="6" grpId="5" bldLvl="0" animBg="1"/>
      <p:bldP spid="9" grpId="8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五边形 3"/>
          <p:cNvSpPr/>
          <p:nvPr/>
        </p:nvSpPr>
        <p:spPr>
          <a:xfrm>
            <a:off x="230980" y="154303"/>
            <a:ext cx="4808221" cy="6483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地主自强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洋务运动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99461" y="247637"/>
            <a:ext cx="686554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、评价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57950" y="247636"/>
            <a:ext cx="279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为何失败（消极）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5440" y="1019810"/>
            <a:ext cx="8498840" cy="415417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宋体" panose="02010600040101010101" charset="-122"/>
                <a:sym typeface="楷体" panose="02010609060101010101" pitchFamily="49" charset="-122"/>
              </a:rPr>
              <a:t>材料</a:t>
            </a:r>
            <a:r>
              <a:rPr lang="zh-CN" altLang="en-US" sz="44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宋体" panose="02010600040101010101" charset="-122"/>
                <a:sym typeface="楷体" panose="02010609060101010101" pitchFamily="49" charset="-122"/>
              </a:rPr>
              <a:t>：</a:t>
            </a:r>
            <a:r>
              <a:rPr kumimoji="0" lang="en-US" altLang="x-none" sz="4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宋体" panose="02010600040101010101" charset="-122"/>
                <a:sym typeface="楷体" panose="02010609060101010101" pitchFamily="49" charset="-122"/>
              </a:rPr>
              <a:t>……(</a:t>
            </a: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宋体" panose="02010600040101010101" charset="-122"/>
                <a:sym typeface="楷体" panose="02010609060101010101" pitchFamily="49" charset="-122"/>
              </a:rPr>
              <a:t>清政府</a:t>
            </a:r>
            <a:r>
              <a:rPr kumimoji="0" lang="en-US" altLang="x-none" sz="4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宋体" panose="02010600040101010101" charset="-122"/>
                <a:sym typeface="楷体" panose="02010609060101010101" pitchFamily="49" charset="-122"/>
              </a:rPr>
              <a:t>)</a:t>
            </a: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宋体" panose="02010600040101010101" charset="-122"/>
                <a:sym typeface="楷体" panose="02010609060101010101" pitchFamily="49" charset="-122"/>
              </a:rPr>
              <a:t>在观察强大对手的优点时，不归功于对手的强壮如牛，反而归功于对手有一副漂亮的拳击手套</a:t>
            </a:r>
            <a:r>
              <a:rPr kumimoji="0" lang="en-US" altLang="x-none" sz="4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宋体" panose="02010600040101010101" charset="-122"/>
                <a:sym typeface="楷体" panose="02010609060101010101" pitchFamily="49" charset="-122"/>
              </a:rPr>
              <a:t>……</a:t>
            </a: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宋体" panose="02010600040101010101" charset="-122"/>
                <a:sym typeface="楷体" panose="02010609060101010101" pitchFamily="49" charset="-122"/>
              </a:rPr>
              <a:t>运动的目的就是弄那么一副漂亮的拳击手套。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6600" y="5284649"/>
            <a:ext cx="11360893" cy="11988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失败的根本原因：不改变封建制度，只学习西方先进技术（中体西用），必然失败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主观原因：清政府内部的腐朽不堪；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563563" y="6224628"/>
            <a:ext cx="4924425" cy="602894"/>
            <a:chOff x="3562349" y="6100803"/>
            <a:chExt cx="4924425" cy="602894"/>
          </a:xfrm>
        </p:grpSpPr>
        <p:sp>
          <p:nvSpPr>
            <p:cNvPr id="12" name="卷形: 水平 11"/>
            <p:cNvSpPr/>
            <p:nvPr/>
          </p:nvSpPr>
          <p:spPr>
            <a:xfrm>
              <a:off x="3562349" y="6100803"/>
              <a:ext cx="4924425" cy="602894"/>
            </a:xfrm>
            <a:prstGeom prst="horizontalScroll">
              <a:avLst/>
            </a:prstGeom>
            <a:blipFill>
              <a:blip r:embed="rId2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730349" y="6148698"/>
              <a:ext cx="459085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黑体" panose="02010609060101010101" charset="-122"/>
                  <a:ea typeface="黑体" panose="02010609060101010101" charset="-122"/>
                </a:rPr>
                <a:t>性质：封建地主阶级的自救运动。</a:t>
              </a:r>
            </a:p>
          </p:txBody>
        </p:sp>
      </p:grpSp>
      <p:pic>
        <p:nvPicPr>
          <p:cNvPr id="405507" name="图片 405506" descr="E:/历史课件  【高中】/辅导练习【套题】/通史练习讲评8套/http:/pic1.up.91img.com/eduupload/question/24/e8368b9e-2bd2-4e37-9df5-6707520f949f/1/picture/e8368b9e-2bd2-4e37-9df5-6707520f949f.001.png"/>
          <p:cNvPicPr>
            <a:picLocks noChangeAspect="1"/>
          </p:cNvPicPr>
          <p:nvPr/>
        </p:nvPicPr>
        <p:blipFill>
          <a:blip r:embed="rId3" r:link="rId4">
            <a:lum bright="-11999"/>
          </a:blip>
          <a:stretch>
            <a:fillRect/>
          </a:stretch>
        </p:blipFill>
        <p:spPr>
          <a:xfrm>
            <a:off x="8844280" y="920750"/>
            <a:ext cx="3347720" cy="3971925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725"/>
            <a:ext cx="12192000" cy="486727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600200" y="152400"/>
            <a:ext cx="8991600" cy="1838325"/>
            <a:chOff x="1476375" y="219075"/>
            <a:chExt cx="8991600" cy="1838325"/>
          </a:xfrm>
        </p:grpSpPr>
        <p:sp>
          <p:nvSpPr>
            <p:cNvPr id="7" name="卷形: 水平 6"/>
            <p:cNvSpPr/>
            <p:nvPr/>
          </p:nvSpPr>
          <p:spPr>
            <a:xfrm>
              <a:off x="1476375" y="219075"/>
              <a:ext cx="8991600" cy="1838325"/>
            </a:xfrm>
            <a:prstGeom prst="horizontalScroll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95462" y="361950"/>
              <a:ext cx="860107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rgbClr val="FF0000"/>
                  </a:solidFill>
                  <a:latin typeface="Bahnschrift" panose="020B0502040204020203" pitchFamily="34" charset="0"/>
                  <a:ea typeface="黑体" panose="02010609060101010101" charset="-122"/>
                </a:rPr>
                <a:t>03</a:t>
              </a:r>
            </a:p>
            <a:p>
              <a:pPr algn="ctr"/>
              <a:r>
                <a:rPr lang="zh-CN" altLang="en-US" sz="3600" b="1">
                  <a:latin typeface="黑体" panose="02010609060101010101" charset="-122"/>
                  <a:ea typeface="黑体" panose="02010609060101010101" charset="-122"/>
                </a:rPr>
                <a:t>内忧外患</a:t>
              </a:r>
              <a:r>
                <a:rPr lang="en-US" altLang="zh-CN" sz="3600" b="1">
                  <a:latin typeface="黑体" panose="02010609060101010101" charset="-122"/>
                  <a:ea typeface="黑体" panose="02010609060101010101" charset="-122"/>
                </a:rPr>
                <a:t>——</a:t>
              </a:r>
              <a:r>
                <a:rPr lang="zh-CN" altLang="en-US" sz="3600" b="1">
                  <a:latin typeface="黑体" panose="02010609060101010101" charset="-122"/>
                  <a:ea typeface="黑体" panose="02010609060101010101" charset="-122"/>
                </a:rPr>
                <a:t>边疆危机与甲午中日战争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五边形 3"/>
          <p:cNvSpPr/>
          <p:nvPr/>
        </p:nvSpPr>
        <p:spPr>
          <a:xfrm>
            <a:off x="230980" y="54894"/>
            <a:ext cx="4808221" cy="6483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边疆危机与甲午中日战争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360444" y="719091"/>
            <a:ext cx="4600576" cy="2500312"/>
            <a:chOff x="6956424" y="1427162"/>
            <a:chExt cx="4600576" cy="250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图片 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956425" y="1427162"/>
              <a:ext cx="4600575" cy="2500312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</p:spPr>
        </p:pic>
        <p:sp>
          <p:nvSpPr>
            <p:cNvPr id="6" name="文本框 154629"/>
            <p:cNvSpPr/>
            <p:nvPr/>
          </p:nvSpPr>
          <p:spPr>
            <a:xfrm>
              <a:off x="6956424" y="3559174"/>
              <a:ext cx="4600575" cy="3683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92D050"/>
              </a:solidFill>
              <a:round/>
            </a:ln>
          </p:spPr>
          <p:txBody>
            <a:bodyPr lIns="91440" tIns="45720" rIns="91440" bIns="45720"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lang="zh-CN" altLang="en-US" sz="1800" b="0" i="0" u="none" baseline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lang="zh-CN" altLang="en-US" sz="1800" b="0" i="0" u="none" baseline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 algn="ctr">
                <a:spcBef>
                  <a:spcPct val="50000"/>
                </a:spcBef>
              </a:pPr>
              <a:r>
                <a:rPr lang="zh-CN" altLang="zh-CN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新栽杨柳三千里，引得春风度玉关</a:t>
              </a:r>
              <a:endParaRPr lang="zh-CN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140138" y="148230"/>
            <a:ext cx="698363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、边疆危机（西北、西南与东南的危机）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46409" y="2844669"/>
            <a:ext cx="2238375" cy="4013331"/>
            <a:chOff x="0" y="2844669"/>
            <a:chExt cx="2238375" cy="4013331"/>
          </a:xfrm>
        </p:grpSpPr>
        <p:pic>
          <p:nvPicPr>
            <p:cNvPr id="8" name="图片 7" descr="20140415232019-263457577[1]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844669"/>
              <a:ext cx="1882139" cy="401333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776710" y="2844669"/>
              <a:ext cx="461665" cy="4013331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晚清抗法名将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——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冯子材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30980" y="878780"/>
            <a:ext cx="6692629" cy="156966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“大将西征人未还，湖湘弟子满天山。新栽杨柳三千里，引得春风度玉关。”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0" lang="zh-CN" altLang="en-US" sz="2400" kern="1200" cap="none" spc="0" normalizeH="0" baseline="0" noProof="0">
                <a:latin typeface="楷体" panose="02010609060101010101" pitchFamily="49" charset="-122"/>
                <a:ea typeface="楷体" panose="02010609060101010101" pitchFamily="49" charset="-122"/>
                <a:cs typeface="黑体-简" panose="02000000000000000000" charset="-122"/>
              </a:rPr>
              <a:t>“万里出征，抬棺死战，驱外虏于西域，为民族第一功臣，此</a:t>
            </a:r>
            <a:r>
              <a:rPr kumimoji="0" lang="zh-CN" altLang="en-US" sz="2400" b="1" kern="1200" cap="none" spc="0" normalizeH="0" baseline="0" noProof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-简" panose="02000000000000000000" charset="-122"/>
              </a:rPr>
              <a:t>左宗棠</a:t>
            </a:r>
            <a:r>
              <a:rPr kumimoji="0" lang="zh-CN" altLang="en-US" sz="2400" kern="1200" cap="none" spc="0" normalizeH="0" baseline="0" noProof="0">
                <a:latin typeface="楷体" panose="02010609060101010101" pitchFamily="49" charset="-122"/>
                <a:ea typeface="楷体" panose="02010609060101010101" pitchFamily="49" charset="-122"/>
                <a:cs typeface="黑体-简" panose="02000000000000000000" charset="-122"/>
              </a:rPr>
              <a:t>也。”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056487" y="2623991"/>
            <a:ext cx="2228850" cy="4265024"/>
            <a:chOff x="2056487" y="2623991"/>
            <a:chExt cx="2228850" cy="4265024"/>
          </a:xfrm>
        </p:grpSpPr>
        <p:sp>
          <p:nvSpPr>
            <p:cNvPr id="15" name="卷形: 垂直 14"/>
            <p:cNvSpPr/>
            <p:nvPr/>
          </p:nvSpPr>
          <p:spPr>
            <a:xfrm>
              <a:off x="2056487" y="2623991"/>
              <a:ext cx="2228850" cy="4234009"/>
            </a:xfrm>
            <a:prstGeom prst="verticalScroll">
              <a:avLst/>
            </a:prstGeom>
            <a:blipFill>
              <a:blip r:embed="rId5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39916" y="2875684"/>
              <a:ext cx="1661993" cy="40133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诸军以</a:t>
              </a:r>
              <a:r>
                <a:rPr lang="zh-CN" altLang="en-US" sz="2400" b="1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子材</a:t>
              </a:r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年七十，奋身陷阵，皆感奋，殊死斗。关外游勇客民亦助战，斩法将数十人，追至关外二十里而还。</a:t>
              </a:r>
            </a:p>
          </p:txBody>
        </p:sp>
      </p:grpSp>
      <p:graphicFrame>
        <p:nvGraphicFramePr>
          <p:cNvPr id="17" name="表格 17"/>
          <p:cNvGraphicFramePr>
            <a:graphicFrameLocks noGrp="1"/>
          </p:cNvGraphicFramePr>
          <p:nvPr/>
        </p:nvGraphicFramePr>
        <p:xfrm>
          <a:off x="4064000" y="3328599"/>
          <a:ext cx="8128000" cy="3401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29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黑体" panose="02010609060101010101" charset="-122"/>
                          <a:ea typeface="黑体" panose="02010609060101010101" charset="-122"/>
                        </a:rPr>
                        <a:t>背景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黑体" panose="02010609060101010101" charset="-122"/>
                          <a:ea typeface="黑体" panose="02010609060101010101" charset="-122"/>
                        </a:rPr>
                        <a:t>清军活动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黑体" panose="02010609060101010101" charset="-122"/>
                          <a:ea typeface="黑体" panose="02010609060101010101" charset="-122"/>
                        </a:rPr>
                        <a:t>结果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91"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黑体" panose="02010609060101010101" charset="-122"/>
                          <a:ea typeface="黑体" panose="02010609060101010101" charset="-122"/>
                        </a:rPr>
                        <a:t>左宗棠收复新疆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①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1864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年，新疆上层反清；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r>
                        <a:rPr lang="zh-CN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②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英国支持阿古柏入侵，占领南疆及北疆部；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r>
                        <a:rPr lang="zh-CN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③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俄国占领伊犁地区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①1875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年，左宗棠为钦差大臣，出兵平乱新疆；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②1878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年，收复南北路；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1884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年，清政府在新疆正式设省，度过西北危机。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691"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黑体" panose="02010609060101010101" charset="-122"/>
                          <a:ea typeface="黑体" panose="02010609060101010101" charset="-122"/>
                        </a:rPr>
                        <a:t>中法战争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①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越南本为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藩属国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；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②1883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年，法国控制越南后，将矛头对准中国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①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1884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月，法军偷袭马尾军港，炮毁福州造船厂；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r>
                        <a:rPr lang="zh-CN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②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1884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年，法军进攻台湾，被刘铭传击退；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r>
                        <a:rPr lang="zh-CN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③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1885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月，镇南关大捷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①1885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月，签订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《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越南条款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》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，承认法国占领越南；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②1885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年台湾建省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756826" y="3813243"/>
            <a:ext cx="2441642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276289" y="3813243"/>
            <a:ext cx="2723745" cy="1215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194587" y="3988340"/>
            <a:ext cx="1929186" cy="1040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56826" y="5466945"/>
            <a:ext cx="2441642" cy="11186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276289" y="5272391"/>
            <a:ext cx="2859224" cy="1437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194587" y="5272391"/>
            <a:ext cx="1997413" cy="13132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923689" y="1943100"/>
            <a:ext cx="4067175" cy="1742416"/>
            <a:chOff x="4001909" y="1943101"/>
            <a:chExt cx="4067175" cy="1742416"/>
          </a:xfrm>
        </p:grpSpPr>
        <p:sp>
          <p:nvSpPr>
            <p:cNvPr id="2" name="爆炸形: 8 pt  1"/>
            <p:cNvSpPr/>
            <p:nvPr/>
          </p:nvSpPr>
          <p:spPr>
            <a:xfrm>
              <a:off x="4001909" y="1943101"/>
              <a:ext cx="4067175" cy="1742416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275155" y="2487541"/>
              <a:ext cx="3085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“宗藩关系”解体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1" animBg="1"/>
      <p:bldP spid="20" grpId="2" animBg="1"/>
      <p:bldP spid="21" grpId="3" animBg="1"/>
      <p:bldP spid="22" grpId="4" animBg="1"/>
      <p:bldP spid="23" grpId="5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课标要求：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800"/>
              <a:t>认识列强侵华对中国社会的影响，概述晚清时期中国军民反抗外来侵略的斗争事迹，理解其性质和意义；认识社会各阶级为挽救危局所作的努力及存在的局限性。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1316567"/>
          <a:ext cx="12108180" cy="382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9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7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危机表现</a:t>
                      </a:r>
                    </a:p>
                  </a:txBody>
                  <a:tcPr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中国的应对措施</a:t>
                      </a:r>
                    </a:p>
                  </a:txBody>
                  <a:tcPr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结果</a:t>
                      </a:r>
                    </a:p>
                  </a:txBody>
                  <a:tcPr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19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西北</a:t>
                      </a:r>
                    </a:p>
                  </a:txBody>
                  <a:tcPr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25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西南</a:t>
                      </a:r>
                    </a:p>
                  </a:txBody>
                  <a:tcPr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799" name="Text Box 12"/>
          <p:cNvSpPr txBox="1"/>
          <p:nvPr/>
        </p:nvSpPr>
        <p:spPr>
          <a:xfrm>
            <a:off x="1640417" y="2084917"/>
            <a:ext cx="2749549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latin typeface="Arial" panose="020B0604020202020204" pitchFamily="34" charset="0"/>
                <a:ea typeface="华文中宋" panose="02010600040101010101" charset="-122"/>
              </a:rPr>
              <a:t>1864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，英国支持阿古柏入侵新疆</a:t>
            </a:r>
          </a:p>
        </p:txBody>
      </p:sp>
      <p:sp>
        <p:nvSpPr>
          <p:cNvPr id="32800" name="Text Box 12"/>
          <p:cNvSpPr txBox="1"/>
          <p:nvPr/>
        </p:nvSpPr>
        <p:spPr>
          <a:xfrm>
            <a:off x="1640417" y="2948517"/>
            <a:ext cx="2749549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俄国出兵占领伊犁</a:t>
            </a:r>
          </a:p>
        </p:txBody>
      </p:sp>
      <p:sp>
        <p:nvSpPr>
          <p:cNvPr id="32801" name="Text Box 12"/>
          <p:cNvSpPr txBox="1"/>
          <p:nvPr/>
        </p:nvSpPr>
        <p:spPr>
          <a:xfrm>
            <a:off x="5173133" y="2224617"/>
            <a:ext cx="29972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latin typeface="Arial" panose="020B0604020202020204" pitchFamily="34" charset="0"/>
                <a:ea typeface="华文中宋" panose="02010600040101010101" charset="-122"/>
              </a:rPr>
              <a:t>1878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，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左宗棠收复新疆</a:t>
            </a:r>
          </a:p>
        </p:txBody>
      </p:sp>
      <p:sp>
        <p:nvSpPr>
          <p:cNvPr id="32802" name="Text Box 12"/>
          <p:cNvSpPr txBox="1"/>
          <p:nvPr/>
        </p:nvSpPr>
        <p:spPr>
          <a:xfrm>
            <a:off x="5173133" y="3054351"/>
            <a:ext cx="29972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latin typeface="Arial" panose="020B0604020202020204" pitchFamily="34" charset="0"/>
                <a:ea typeface="华文中宋" panose="02010600040101010101" charset="-122"/>
              </a:rPr>
              <a:t>1884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，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新疆建省</a:t>
            </a:r>
          </a:p>
        </p:txBody>
      </p:sp>
      <p:sp>
        <p:nvSpPr>
          <p:cNvPr id="32803" name="Text Box 12"/>
          <p:cNvSpPr txBox="1"/>
          <p:nvPr/>
        </p:nvSpPr>
        <p:spPr>
          <a:xfrm>
            <a:off x="8591551" y="2372784"/>
            <a:ext cx="304376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西北边疆度过危机</a:t>
            </a:r>
          </a:p>
        </p:txBody>
      </p:sp>
      <p:sp>
        <p:nvSpPr>
          <p:cNvPr id="32804" name="Text Box 12"/>
          <p:cNvSpPr txBox="1"/>
          <p:nvPr/>
        </p:nvSpPr>
        <p:spPr>
          <a:xfrm>
            <a:off x="1640417" y="4042833"/>
            <a:ext cx="2749549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latin typeface="Arial" panose="020B0604020202020204" pitchFamily="34" charset="0"/>
                <a:ea typeface="华文中宋" panose="02010600040101010101" charset="-122"/>
              </a:rPr>
              <a:t>1883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，法国控制越南，侵略中国</a:t>
            </a:r>
          </a:p>
        </p:txBody>
      </p:sp>
      <p:sp>
        <p:nvSpPr>
          <p:cNvPr id="32805" name="Text Box 12"/>
          <p:cNvSpPr txBox="1"/>
          <p:nvPr/>
        </p:nvSpPr>
        <p:spPr>
          <a:xfrm>
            <a:off x="5173133" y="4042833"/>
            <a:ext cx="2878667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中法战争，</a:t>
            </a:r>
            <a:endParaRPr lang="en-US" altLang="zh-CN" sz="2400" b="1">
              <a:latin typeface="华文中宋" panose="02010600040101010101" charset="-122"/>
              <a:ea typeface="华文中宋" panose="02010600040101010101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 b="1">
                <a:latin typeface="Arial" panose="020B0604020202020204" pitchFamily="34" charset="0"/>
                <a:ea typeface="华文中宋" panose="02010600040101010101" charset="-122"/>
              </a:rPr>
              <a:t>1885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，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镇南关大捷</a:t>
            </a:r>
          </a:p>
        </p:txBody>
      </p:sp>
      <p:sp>
        <p:nvSpPr>
          <p:cNvPr id="32806" name="Text Box 12"/>
          <p:cNvSpPr txBox="1"/>
          <p:nvPr/>
        </p:nvSpPr>
        <p:spPr>
          <a:xfrm>
            <a:off x="8542867" y="3621617"/>
            <a:ext cx="3198284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《越南条款》，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越南独立</a:t>
            </a:r>
          </a:p>
        </p:txBody>
      </p:sp>
      <p:sp>
        <p:nvSpPr>
          <p:cNvPr id="32807" name="Text Box 12"/>
          <p:cNvSpPr txBox="1"/>
          <p:nvPr/>
        </p:nvSpPr>
        <p:spPr>
          <a:xfrm>
            <a:off x="9072033" y="4595284"/>
            <a:ext cx="2487084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latin typeface="Arial" panose="020B0604020202020204" pitchFamily="34" charset="0"/>
                <a:ea typeface="华文中宋" panose="02010600040101010101" charset="-122"/>
              </a:rPr>
              <a:t>1885</a:t>
            </a:r>
            <a:r>
              <a:rPr lang="zh-CN" altLang="en-US" sz="2400" b="1">
                <a:latin typeface="Arial" panose="020B0604020202020204" pitchFamily="34" charset="0"/>
                <a:ea typeface="华文中宋" panose="02010600040101010101" charset="-122"/>
              </a:rPr>
              <a:t>，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charset="-122"/>
              </a:rPr>
              <a:t>台湾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建省</a:t>
            </a:r>
          </a:p>
        </p:txBody>
      </p:sp>
      <p:sp>
        <p:nvSpPr>
          <p:cNvPr id="32810" name="文本框 2"/>
          <p:cNvSpPr txBox="1"/>
          <p:nvPr/>
        </p:nvSpPr>
        <p:spPr>
          <a:xfrm>
            <a:off x="143933" y="260351"/>
            <a:ext cx="5312833" cy="58356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>
                <a:latin typeface="兰米软笔行楷" charset="-122"/>
                <a:ea typeface="兰米软笔行楷" charset="-122"/>
                <a:sym typeface="宋体" panose="02010600030101010101" pitchFamily="2" charset="-122"/>
              </a:rPr>
              <a:t>边疆危机</a:t>
            </a:r>
            <a:r>
              <a:rPr lang="en-US" altLang="zh-CN" sz="3200">
                <a:latin typeface="兰米软笔行楷" charset="-122"/>
                <a:ea typeface="兰米软笔行楷" charset="-122"/>
                <a:sym typeface="宋体" panose="02010600030101010101" pitchFamily="2" charset="-122"/>
              </a:rPr>
              <a:t>——</a:t>
            </a:r>
            <a:r>
              <a:rPr lang="zh-CN" altLang="en-US" sz="3200">
                <a:latin typeface="兰米软笔行楷" charset="-122"/>
                <a:ea typeface="兰米软笔行楷" charset="-122"/>
                <a:sym typeface="宋体" panose="02010600030101010101" pitchFamily="2" charset="-122"/>
              </a:rPr>
              <a:t>上升</a:t>
            </a:r>
            <a:r>
              <a:rPr lang="en-US" altLang="zh-CN" sz="3200">
                <a:latin typeface="兰米软笔行楷" charset="-122"/>
                <a:ea typeface="兰米软笔行楷" charset="-122"/>
                <a:sym typeface="宋体" panose="02010600030101010101" pitchFamily="2" charset="-122"/>
              </a:rPr>
              <a:t>*</a:t>
            </a:r>
            <a:r>
              <a:rPr lang="zh-CN" altLang="en-US" sz="3200">
                <a:latin typeface="兰米软笔行楷" charset="-122"/>
                <a:ea typeface="兰米软笔行楷" charset="-122"/>
                <a:sym typeface="宋体" panose="02010600030101010101" pitchFamily="2" charset="-122"/>
              </a:rPr>
              <a:t>考验</a:t>
            </a:r>
            <a:endParaRPr lang="zh-CN" altLang="en-US" sz="3200">
              <a:latin typeface="兰米软笔行楷" charset="-122"/>
              <a:ea typeface="兰米软笔行楷" charset="-122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椭圆 4"/>
          <p:cNvSpPr/>
          <p:nvPr/>
        </p:nvSpPr>
        <p:spPr>
          <a:xfrm>
            <a:off x="7684770" y="2155825"/>
            <a:ext cx="4292600" cy="4176713"/>
          </a:xfrm>
          <a:prstGeom prst="ellipse">
            <a:avLst/>
          </a:prstGeom>
          <a:solidFill>
            <a:schemeClr val="tx1"/>
          </a:solidFill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t"/>
          <a:lstStyle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sym typeface="华文中宋" panose="02010600040101010101" charset="-122"/>
            </a:endParaRPr>
          </a:p>
        </p:txBody>
      </p:sp>
      <p:sp>
        <p:nvSpPr>
          <p:cNvPr id="15365" name="椭圆 5"/>
          <p:cNvSpPr/>
          <p:nvPr/>
        </p:nvSpPr>
        <p:spPr>
          <a:xfrm>
            <a:off x="7713345" y="2874963"/>
            <a:ext cx="4267200" cy="26670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  <p:txBody>
          <a:bodyPr anchor="t"/>
          <a:lstStyle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sym typeface="华文中宋" panose="02010600040101010101" charset="-122"/>
            </a:endParaRPr>
          </a:p>
        </p:txBody>
      </p:sp>
      <p:sp>
        <p:nvSpPr>
          <p:cNvPr id="15366" name="椭圆 7"/>
          <p:cNvSpPr/>
          <p:nvPr/>
        </p:nvSpPr>
        <p:spPr>
          <a:xfrm>
            <a:off x="8832532" y="3044825"/>
            <a:ext cx="3086100" cy="22860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t"/>
          <a:lstStyle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sym typeface="华文中宋" panose="02010600040101010101" charset="-122"/>
            </a:endParaRPr>
          </a:p>
        </p:txBody>
      </p:sp>
      <p:sp>
        <p:nvSpPr>
          <p:cNvPr id="15367" name="椭圆 9"/>
          <p:cNvSpPr/>
          <p:nvPr/>
        </p:nvSpPr>
        <p:spPr>
          <a:xfrm>
            <a:off x="9481820" y="3206750"/>
            <a:ext cx="2457450" cy="19812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t"/>
          <a:lstStyle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sym typeface="华文中宋" panose="02010600040101010101" charset="-122"/>
            </a:endParaRPr>
          </a:p>
        </p:txBody>
      </p:sp>
      <p:sp>
        <p:nvSpPr>
          <p:cNvPr id="15368" name="椭圆 11"/>
          <p:cNvSpPr/>
          <p:nvPr/>
        </p:nvSpPr>
        <p:spPr>
          <a:xfrm>
            <a:off x="10089832" y="3497263"/>
            <a:ext cx="1878013" cy="12954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t"/>
          <a:lstStyle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sym typeface="华文中宋" panose="02010600040101010101" charset="-122"/>
            </a:endParaRPr>
          </a:p>
        </p:txBody>
      </p:sp>
      <p:sp>
        <p:nvSpPr>
          <p:cNvPr id="15369" name="椭圆 13"/>
          <p:cNvSpPr/>
          <p:nvPr/>
        </p:nvSpPr>
        <p:spPr>
          <a:xfrm>
            <a:off x="10586720" y="3635375"/>
            <a:ext cx="1376362" cy="10795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t"/>
          <a:lstStyle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sym typeface="华文中宋" panose="02010600040101010101" charset="-122"/>
            </a:endParaRPr>
          </a:p>
        </p:txBody>
      </p:sp>
      <p:sp>
        <p:nvSpPr>
          <p:cNvPr id="15370" name="椭圆 15"/>
          <p:cNvSpPr/>
          <p:nvPr/>
        </p:nvSpPr>
        <p:spPr>
          <a:xfrm>
            <a:off x="11242358" y="3750310"/>
            <a:ext cx="742950" cy="830263"/>
          </a:xfrm>
          <a:prstGeom prst="ellipse">
            <a:avLst/>
          </a:prstGeom>
          <a:solidFill>
            <a:schemeClr val="tx1"/>
          </a:solidFill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t"/>
          <a:lstStyle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sym typeface="华文中宋" panose="02010600040101010101" charset="-122"/>
            </a:endParaRPr>
          </a:p>
        </p:txBody>
      </p:sp>
      <p:sp>
        <p:nvSpPr>
          <p:cNvPr id="15371" name="文本框 16"/>
          <p:cNvSpPr/>
          <p:nvPr/>
        </p:nvSpPr>
        <p:spPr>
          <a:xfrm>
            <a:off x="11402695" y="3675063"/>
            <a:ext cx="78105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rgbClr val="00FF00"/>
                </a:solidFill>
                <a:latin typeface="华文中宋" panose="02010600040101010101" charset="-122"/>
                <a:ea typeface="华文中宋" panose="02010600040101010101" charset="-122"/>
                <a:sym typeface="华文中宋" panose="02010600040101010101" charset="-122"/>
              </a:rPr>
              <a:t>日本</a:t>
            </a:r>
          </a:p>
        </p:txBody>
      </p:sp>
      <p:sp>
        <p:nvSpPr>
          <p:cNvPr id="15372" name="文本框 17"/>
          <p:cNvSpPr/>
          <p:nvPr/>
        </p:nvSpPr>
        <p:spPr>
          <a:xfrm>
            <a:off x="8823261" y="2192814"/>
            <a:ext cx="1987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sz="3600" b="1">
                <a:solidFill>
                  <a:srgbClr val="00FF00"/>
                </a:solidFill>
                <a:latin typeface="华文中宋" panose="02010600040101010101" charset="-122"/>
                <a:ea typeface="华文中宋" panose="02010600040101010101" charset="-122"/>
                <a:sym typeface="华文中宋" panose="02010600040101010101" charset="-122"/>
              </a:rPr>
              <a:t>世界</a:t>
            </a:r>
          </a:p>
        </p:txBody>
      </p:sp>
      <p:sp>
        <p:nvSpPr>
          <p:cNvPr id="15373" name="文本框 64535"/>
          <p:cNvSpPr/>
          <p:nvPr/>
        </p:nvSpPr>
        <p:spPr>
          <a:xfrm>
            <a:off x="8160226" y="6336915"/>
            <a:ext cx="3341687" cy="5219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华文中宋" panose="02010600040101010101" charset="-122"/>
              </a:rPr>
              <a:t>日本“大陆政策”</a:t>
            </a:r>
          </a:p>
        </p:txBody>
      </p:sp>
      <p:sp>
        <p:nvSpPr>
          <p:cNvPr id="15374" name="文本框 6151"/>
          <p:cNvSpPr/>
          <p:nvPr/>
        </p:nvSpPr>
        <p:spPr>
          <a:xfrm>
            <a:off x="525295" y="4244181"/>
            <a:ext cx="7078514" cy="266002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-简" panose="02000000000000000000" charset="-122"/>
                <a:sym typeface="华文中宋" panose="02010600040101010101" charset="-122"/>
              </a:rPr>
              <a:t>①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Calibri" panose="020F0502020204030204" pitchFamily="34" charset="0"/>
                <a:sym typeface="华文中宋" panose="02010600040101010101" charset="-122"/>
              </a:rPr>
              <a:t>政策准备：</a:t>
            </a:r>
            <a:r>
              <a:rPr lang="en-US" altLang="x-none" sz="2800">
                <a:latin typeface="黑体" panose="02010609060101010101" charset="-122"/>
                <a:ea typeface="黑体" panose="02010609060101010101" charset="-122"/>
                <a:cs typeface="黑体-简" panose="02000000000000000000" charset="-122"/>
                <a:sym typeface="华文中宋" panose="02010600040101010101" charset="-122"/>
              </a:rPr>
              <a:t>日本出台“大陆政策”，侵华野心蓄谋已久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-简" panose="02000000000000000000" charset="-122"/>
                <a:sym typeface="华文中宋" panose="02010600040101010101" charset="-122"/>
              </a:rPr>
              <a:t>；</a:t>
            </a:r>
          </a:p>
          <a:p>
            <a:pPr fontAlgn="auto">
              <a:lnSpc>
                <a:spcPts val="3360"/>
              </a:lnSpc>
              <a:spcBef>
                <a:spcPct val="0"/>
              </a:spcBef>
            </a:pPr>
            <a:r>
              <a:rPr lang="en-US" altLang="x-none" sz="2800">
                <a:latin typeface="黑体" panose="02010609060101010101" charset="-122"/>
                <a:ea typeface="黑体" panose="02010609060101010101" charset="-122"/>
                <a:cs typeface="Calibri" panose="020F0502020204030204" pitchFamily="34" charset="0"/>
                <a:sym typeface="华文中宋" panose="02010600040101010101" charset="-122"/>
              </a:rPr>
              <a:t>②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-简" panose="02000000000000000000" charset="-122"/>
                <a:sym typeface="华文中宋" panose="02010600040101010101" charset="-122"/>
              </a:rPr>
              <a:t>根本原因：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-简" panose="02000000000000000000" charset="-122"/>
                <a:sym typeface="华文中宋" panose="02010600040101010101" charset="-122"/>
              </a:rPr>
              <a:t>明治维新后，日本国力大增，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-简" panose="02000000000000000000" charset="-122"/>
                <a:sym typeface="华文中宋" panose="02010600040101010101" charset="-122"/>
              </a:rPr>
              <a:t>发展资本主义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-简" panose="02000000000000000000" charset="-122"/>
                <a:sym typeface="华文中宋" panose="02010600040101010101" charset="-122"/>
              </a:rPr>
              <a:t>的需要；</a:t>
            </a:r>
            <a:endParaRPr lang="en-US" altLang="zh-CN" sz="2800">
              <a:latin typeface="黑体" panose="02010609060101010101" charset="-122"/>
              <a:ea typeface="黑体" panose="02010609060101010101" charset="-122"/>
              <a:cs typeface="黑体-简" panose="02000000000000000000" charset="-122"/>
              <a:sym typeface="华文中宋" panose="02010600040101010101" charset="-122"/>
            </a:endParaRPr>
          </a:p>
          <a:p>
            <a:pPr fontAlgn="auto">
              <a:lnSpc>
                <a:spcPts val="3360"/>
              </a:lnSpc>
              <a:spcBef>
                <a:spcPct val="0"/>
              </a:spcBef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-简" panose="02000000000000000000" charset="-122"/>
                <a:sym typeface="华文中宋" panose="02010600040101010101" charset="-122"/>
              </a:rPr>
              <a:t>③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-简" panose="02000000000000000000" charset="-122"/>
                <a:sym typeface="华文中宋" panose="02010600040101010101" charset="-122"/>
              </a:rPr>
              <a:t>直接原因：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-简" panose="02000000000000000000" charset="-122"/>
                <a:sym typeface="华文中宋" panose="02010600040101010101" charset="-122"/>
              </a:rPr>
              <a:t>朝鲜发生农民起义，请求清政府出兵。</a:t>
            </a:r>
          </a:p>
        </p:txBody>
      </p:sp>
      <p:sp>
        <p:nvSpPr>
          <p:cNvPr id="15376" name="文本框 6"/>
          <p:cNvSpPr/>
          <p:nvPr/>
        </p:nvSpPr>
        <p:spPr>
          <a:xfrm>
            <a:off x="8050688" y="3489910"/>
            <a:ext cx="672307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华文中宋" panose="02010600040101010101" charset="-122"/>
              </a:rPr>
              <a:t>亚洲</a:t>
            </a:r>
          </a:p>
        </p:txBody>
      </p:sp>
      <p:sp>
        <p:nvSpPr>
          <p:cNvPr id="15377" name="文本框 8"/>
          <p:cNvSpPr/>
          <p:nvPr/>
        </p:nvSpPr>
        <p:spPr>
          <a:xfrm>
            <a:off x="8877369" y="3539907"/>
            <a:ext cx="457200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华文中宋" panose="02010600040101010101" charset="-122"/>
              </a:rPr>
              <a:t>中国</a:t>
            </a:r>
          </a:p>
        </p:txBody>
      </p:sp>
      <p:sp>
        <p:nvSpPr>
          <p:cNvPr id="15378" name="文本框 10"/>
          <p:cNvSpPr/>
          <p:nvPr/>
        </p:nvSpPr>
        <p:spPr>
          <a:xfrm>
            <a:off x="9531286" y="3601185"/>
            <a:ext cx="571500" cy="1076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华文中宋" panose="02010600040101010101" charset="-122"/>
              </a:rPr>
              <a:t>满蒙</a:t>
            </a:r>
          </a:p>
        </p:txBody>
      </p:sp>
      <p:sp>
        <p:nvSpPr>
          <p:cNvPr id="15379" name="文本框 12"/>
          <p:cNvSpPr/>
          <p:nvPr/>
        </p:nvSpPr>
        <p:spPr>
          <a:xfrm>
            <a:off x="10105961" y="3606799"/>
            <a:ext cx="400050" cy="1076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华文中宋" panose="02010600040101010101" charset="-122"/>
              </a:rPr>
              <a:t>朝鲜</a:t>
            </a:r>
          </a:p>
        </p:txBody>
      </p:sp>
      <p:sp>
        <p:nvSpPr>
          <p:cNvPr id="15380" name="文本框 14"/>
          <p:cNvSpPr/>
          <p:nvPr/>
        </p:nvSpPr>
        <p:spPr>
          <a:xfrm>
            <a:off x="10740167" y="3613466"/>
            <a:ext cx="525463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华文中宋" panose="02010600040101010101" charset="-122"/>
              </a:rPr>
              <a:t>台湾</a:t>
            </a:r>
          </a:p>
        </p:txBody>
      </p:sp>
      <p:sp>
        <p:nvSpPr>
          <p:cNvPr id="19" name="文本框 99"/>
          <p:cNvSpPr/>
          <p:nvPr/>
        </p:nvSpPr>
        <p:spPr>
          <a:xfrm>
            <a:off x="525294" y="1292761"/>
            <a:ext cx="11264629" cy="8299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sz="2000">
                <a:solidFill>
                  <a:srgbClr val="231F2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材料：</a:t>
            </a:r>
            <a:r>
              <a:rPr lang="zh-CN" altLang="en-US" sz="2400">
                <a:solidFill>
                  <a:srgbClr val="231F2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“一旦</a:t>
            </a:r>
            <a:r>
              <a:rPr lang="zh-CN" altLang="zh-CN" sz="2400">
                <a:solidFill>
                  <a:srgbClr val="231F2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军舰大炮稍微充实，当晓喻琉球，责难朝鲜；割南满之地，占领整个中国，君临印度。</a:t>
            </a:r>
            <a:r>
              <a:rPr lang="zh-CN" altLang="en-US" sz="2400">
                <a:solidFill>
                  <a:srgbClr val="231F2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                    </a:t>
            </a:r>
            <a:r>
              <a:rPr lang="zh-CN" altLang="zh-CN" sz="2000">
                <a:solidFill>
                  <a:srgbClr val="231F2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——吉田松阴1855年</a:t>
            </a:r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40138" y="132355"/>
            <a:ext cx="6649785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、甲午中日战争（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1894——1895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）</a:t>
            </a:r>
          </a:p>
        </p:txBody>
      </p:sp>
      <p:sp>
        <p:nvSpPr>
          <p:cNvPr id="21" name="箭头: 五边形 20"/>
          <p:cNvSpPr/>
          <p:nvPr/>
        </p:nvSpPr>
        <p:spPr>
          <a:xfrm>
            <a:off x="230980" y="54894"/>
            <a:ext cx="4808221" cy="6483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边疆危机与甲午中日战争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5294" y="793340"/>
            <a:ext cx="11718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）战争背景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5295" y="2267433"/>
            <a:ext cx="7078514" cy="19380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材料：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明治维新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后，随着军事实力的上升，日本在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1887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年制定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清国征讨方略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，公然叫嚣：“欲维护我帝国独立，伸张国威，进而巍立于万国之间，保持安宁，则不可不分割清国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    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高中历史必修一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4" dur="20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0" dur="2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2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2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2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1" grpId="0"/>
      <p:bldP spid="15372" grpId="1"/>
      <p:bldP spid="15373" grpId="2" animBg="1"/>
      <p:bldP spid="15374" grpId="3"/>
      <p:bldP spid="15376" grpId="4"/>
      <p:bldP spid="15377" grpId="5"/>
      <p:bldP spid="15378" grpId="6"/>
      <p:bldP spid="15379" grpId="7"/>
      <p:bldP spid="15380" grpId="8"/>
      <p:bldP spid="2" grpId="9"/>
      <p:bldP spid="4" grpId="1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026" descr="中日战争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"/>
          <a:stretch>
            <a:fillRect/>
          </a:stretch>
        </p:blipFill>
        <p:spPr bwMode="auto">
          <a:xfrm>
            <a:off x="969" y="1"/>
            <a:ext cx="1219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Line 1027"/>
          <p:cNvSpPr>
            <a:spLocks noChangeShapeType="1"/>
          </p:cNvSpPr>
          <p:nvPr/>
        </p:nvSpPr>
        <p:spPr bwMode="auto">
          <a:xfrm>
            <a:off x="813682" y="3505290"/>
            <a:ext cx="8025355" cy="1981201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96" tIns="45091" rIns="90196" bIns="45091"/>
          <a:lstStyle/>
          <a:p>
            <a:pPr algn="ctr" defTabSz="909955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FF003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220" name="Line 1028"/>
          <p:cNvSpPr>
            <a:spLocks noChangeShapeType="1"/>
          </p:cNvSpPr>
          <p:nvPr/>
        </p:nvSpPr>
        <p:spPr bwMode="auto">
          <a:xfrm flipH="1">
            <a:off x="9143763" y="5105399"/>
            <a:ext cx="30476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96" tIns="45091" rIns="90196" bIns="45091"/>
          <a:lstStyle/>
          <a:p>
            <a:pPr algn="ctr" defTabSz="909955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FF003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221" name="Picture 1029" descr="03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34242" y="5867515"/>
            <a:ext cx="736504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1030" descr="03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837" y="5410292"/>
            <a:ext cx="101586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1031" descr="03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21548" y="3657701"/>
            <a:ext cx="736504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6" name="Text Box 1034"/>
          <p:cNvSpPr txBox="1">
            <a:spLocks noChangeArrowheads="1"/>
          </p:cNvSpPr>
          <p:nvPr/>
        </p:nvSpPr>
        <p:spPr bwMode="auto">
          <a:xfrm>
            <a:off x="6908853" y="2895682"/>
            <a:ext cx="1523802" cy="3822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90196" tIns="45091" rIns="90196" bIns="45091">
            <a:spAutoFit/>
          </a:bodyPr>
          <a:lstStyle>
            <a:lvl1pPr eaLnBrk="0" hangingPunct="0">
              <a:defRPr kumimoji="1" sz="2800" b="1">
                <a:solidFill>
                  <a:schemeClr val="hlink"/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 marL="742950" indent="-285750" eaLnBrk="0" hangingPunct="0">
              <a:defRPr kumimoji="1" sz="2800" b="1">
                <a:solidFill>
                  <a:schemeClr val="hlink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1143000" indent="-228600" eaLnBrk="0" hangingPunct="0">
              <a:defRPr kumimoji="1" sz="2800" b="1">
                <a:solidFill>
                  <a:schemeClr val="hlink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600200" indent="-228600" eaLnBrk="0" hangingPunct="0">
              <a:defRPr kumimoji="1" sz="2800" b="1">
                <a:solidFill>
                  <a:schemeClr val="hlink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2057400" indent="-228600" eaLnBrk="0" hangingPunct="0">
              <a:defRPr kumimoji="1" sz="2800" b="1">
                <a:solidFill>
                  <a:schemeClr val="hlink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hlink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hlink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hlink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hlink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pPr defTabSz="909955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900" dirty="0">
                <a:solidFill>
                  <a:srgbClr val="0000FF"/>
                </a:solidFill>
                <a:latin typeface="Times New Roman" panose="02020603050405020304" pitchFamily="2" charset="0"/>
                <a:hlinkClick r:id="rId4" action="ppaction://hlinksldjump"/>
              </a:rPr>
              <a:t>黄海海战</a:t>
            </a:r>
            <a:endParaRPr lang="zh-CN" altLang="en-US" sz="1900" dirty="0">
              <a:solidFill>
                <a:srgbClr val="0000FF"/>
              </a:solidFill>
              <a:latin typeface="Times New Roman" panose="02020603050405020304" pitchFamily="2" charset="0"/>
            </a:endParaRPr>
          </a:p>
        </p:txBody>
      </p:sp>
      <p:pic>
        <p:nvPicPr>
          <p:cNvPr id="9225" name="Picture 1033" descr="03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920" y="3124316"/>
            <a:ext cx="736504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7" name="Freeform 1035"/>
          <p:cNvSpPr/>
          <p:nvPr/>
        </p:nvSpPr>
        <p:spPr bwMode="auto">
          <a:xfrm>
            <a:off x="5926848" y="3124292"/>
            <a:ext cx="1794700" cy="609600"/>
          </a:xfrm>
          <a:custGeom>
            <a:avLst/>
            <a:gdLst>
              <a:gd name="T0" fmla="*/ 1346200 w 848"/>
              <a:gd name="T1" fmla="*/ 609600 h 384"/>
              <a:gd name="T2" fmla="*/ 1041400 w 848"/>
              <a:gd name="T3" fmla="*/ 495300 h 384"/>
              <a:gd name="T4" fmla="*/ 755650 w 848"/>
              <a:gd name="T5" fmla="*/ 495300 h 384"/>
              <a:gd name="T6" fmla="*/ 374650 w 848"/>
              <a:gd name="T7" fmla="*/ 533400 h 384"/>
              <a:gd name="T8" fmla="*/ 31750 w 848"/>
              <a:gd name="T9" fmla="*/ 476250 h 384"/>
              <a:gd name="T10" fmla="*/ 184150 w 848"/>
              <a:gd name="T11" fmla="*/ 209550 h 384"/>
              <a:gd name="T12" fmla="*/ 508000 w 848"/>
              <a:gd name="T13" fmla="*/ 0 h 3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48" h="384">
                <a:moveTo>
                  <a:pt x="848" y="384"/>
                </a:moveTo>
                <a:cubicBezTo>
                  <a:pt x="816" y="372"/>
                  <a:pt x="718" y="324"/>
                  <a:pt x="656" y="312"/>
                </a:cubicBezTo>
                <a:cubicBezTo>
                  <a:pt x="594" y="300"/>
                  <a:pt x="546" y="308"/>
                  <a:pt x="476" y="312"/>
                </a:cubicBezTo>
                <a:cubicBezTo>
                  <a:pt x="406" y="316"/>
                  <a:pt x="312" y="338"/>
                  <a:pt x="236" y="336"/>
                </a:cubicBezTo>
                <a:cubicBezTo>
                  <a:pt x="160" y="334"/>
                  <a:pt x="40" y="334"/>
                  <a:pt x="20" y="300"/>
                </a:cubicBezTo>
                <a:cubicBezTo>
                  <a:pt x="0" y="266"/>
                  <a:pt x="66" y="182"/>
                  <a:pt x="116" y="132"/>
                </a:cubicBezTo>
                <a:cubicBezTo>
                  <a:pt x="166" y="82"/>
                  <a:pt x="278" y="27"/>
                  <a:pt x="320" y="0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96" tIns="45091" rIns="90196" bIns="45091"/>
          <a:lstStyle/>
          <a:p>
            <a:pPr algn="ctr" defTabSz="909955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FF003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228" name="Freeform 1036"/>
          <p:cNvSpPr/>
          <p:nvPr/>
        </p:nvSpPr>
        <p:spPr bwMode="auto">
          <a:xfrm>
            <a:off x="5689812" y="3048103"/>
            <a:ext cx="2031736" cy="784225"/>
          </a:xfrm>
          <a:custGeom>
            <a:avLst/>
            <a:gdLst>
              <a:gd name="T0" fmla="*/ 1524000 w 960"/>
              <a:gd name="T1" fmla="*/ 762000 h 494"/>
              <a:gd name="T2" fmla="*/ 857250 w 960"/>
              <a:gd name="T3" fmla="*/ 762000 h 494"/>
              <a:gd name="T4" fmla="*/ 552450 w 960"/>
              <a:gd name="T5" fmla="*/ 762000 h 494"/>
              <a:gd name="T6" fmla="*/ 400050 w 960"/>
              <a:gd name="T7" fmla="*/ 781050 h 494"/>
              <a:gd name="T8" fmla="*/ 342900 w 960"/>
              <a:gd name="T9" fmla="*/ 742950 h 494"/>
              <a:gd name="T10" fmla="*/ 152400 w 960"/>
              <a:gd name="T11" fmla="*/ 552450 h 494"/>
              <a:gd name="T12" fmla="*/ 0 w 960"/>
              <a:gd name="T13" fmla="*/ 0 h 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60" h="494">
                <a:moveTo>
                  <a:pt x="960" y="480"/>
                </a:moveTo>
                <a:cubicBezTo>
                  <a:pt x="890" y="480"/>
                  <a:pt x="642" y="480"/>
                  <a:pt x="540" y="480"/>
                </a:cubicBezTo>
                <a:cubicBezTo>
                  <a:pt x="438" y="480"/>
                  <a:pt x="396" y="478"/>
                  <a:pt x="348" y="480"/>
                </a:cubicBezTo>
                <a:cubicBezTo>
                  <a:pt x="300" y="482"/>
                  <a:pt x="274" y="494"/>
                  <a:pt x="252" y="492"/>
                </a:cubicBezTo>
                <a:cubicBezTo>
                  <a:pt x="230" y="490"/>
                  <a:pt x="242" y="492"/>
                  <a:pt x="216" y="468"/>
                </a:cubicBezTo>
                <a:cubicBezTo>
                  <a:pt x="190" y="444"/>
                  <a:pt x="132" y="426"/>
                  <a:pt x="96" y="348"/>
                </a:cubicBezTo>
                <a:cubicBezTo>
                  <a:pt x="60" y="270"/>
                  <a:pt x="20" y="72"/>
                  <a:pt x="0" y="0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96" tIns="45091" rIns="90196" bIns="45091"/>
          <a:lstStyle/>
          <a:p>
            <a:pPr algn="ctr" defTabSz="909955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FF003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229" name="Freeform 1037"/>
          <p:cNvSpPr/>
          <p:nvPr/>
        </p:nvSpPr>
        <p:spPr bwMode="auto">
          <a:xfrm>
            <a:off x="4673993" y="2971800"/>
            <a:ext cx="914281" cy="609600"/>
          </a:xfrm>
          <a:custGeom>
            <a:avLst/>
            <a:gdLst>
              <a:gd name="T0" fmla="*/ 685800 w 432"/>
              <a:gd name="T1" fmla="*/ 0 h 384"/>
              <a:gd name="T2" fmla="*/ 209550 w 432"/>
              <a:gd name="T3" fmla="*/ 361950 h 384"/>
              <a:gd name="T4" fmla="*/ 0 w 432"/>
              <a:gd name="T5" fmla="*/ 60960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384">
                <a:moveTo>
                  <a:pt x="432" y="0"/>
                </a:moveTo>
                <a:cubicBezTo>
                  <a:pt x="382" y="38"/>
                  <a:pt x="204" y="164"/>
                  <a:pt x="132" y="228"/>
                </a:cubicBezTo>
                <a:cubicBezTo>
                  <a:pt x="60" y="292"/>
                  <a:pt x="27" y="352"/>
                  <a:pt x="0" y="384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96" tIns="45091" rIns="90196" bIns="45091"/>
          <a:lstStyle/>
          <a:p>
            <a:pPr algn="ctr" defTabSz="909955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FF003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230" name="Freeform 1038"/>
          <p:cNvSpPr/>
          <p:nvPr/>
        </p:nvSpPr>
        <p:spPr bwMode="auto">
          <a:xfrm>
            <a:off x="1016821" y="2682988"/>
            <a:ext cx="6019016" cy="1203325"/>
          </a:xfrm>
          <a:custGeom>
            <a:avLst/>
            <a:gdLst>
              <a:gd name="T0" fmla="*/ 0 w 2844"/>
              <a:gd name="T1" fmla="*/ 746125 h 758"/>
              <a:gd name="T2" fmla="*/ 1466850 w 2844"/>
              <a:gd name="T3" fmla="*/ 1069975 h 758"/>
              <a:gd name="T4" fmla="*/ 2743200 w 2844"/>
              <a:gd name="T5" fmla="*/ 1165225 h 758"/>
              <a:gd name="T6" fmla="*/ 3276600 w 2844"/>
              <a:gd name="T7" fmla="*/ 841375 h 758"/>
              <a:gd name="T8" fmla="*/ 3790950 w 2844"/>
              <a:gd name="T9" fmla="*/ 498475 h 758"/>
              <a:gd name="T10" fmla="*/ 4133850 w 2844"/>
              <a:gd name="T11" fmla="*/ 231775 h 758"/>
              <a:gd name="T12" fmla="*/ 4400550 w 2844"/>
              <a:gd name="T13" fmla="*/ 22225 h 758"/>
              <a:gd name="T14" fmla="*/ 4514850 w 2844"/>
              <a:gd name="T15" fmla="*/ 98425 h 75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844" h="758">
                <a:moveTo>
                  <a:pt x="0" y="470"/>
                </a:moveTo>
                <a:cubicBezTo>
                  <a:pt x="154" y="504"/>
                  <a:pt x="636" y="630"/>
                  <a:pt x="924" y="674"/>
                </a:cubicBezTo>
                <a:cubicBezTo>
                  <a:pt x="1212" y="718"/>
                  <a:pt x="1538" y="758"/>
                  <a:pt x="1728" y="734"/>
                </a:cubicBezTo>
                <a:lnTo>
                  <a:pt x="2064" y="530"/>
                </a:lnTo>
                <a:cubicBezTo>
                  <a:pt x="2174" y="460"/>
                  <a:pt x="2298" y="378"/>
                  <a:pt x="2388" y="314"/>
                </a:cubicBezTo>
                <a:cubicBezTo>
                  <a:pt x="2478" y="250"/>
                  <a:pt x="2540" y="196"/>
                  <a:pt x="2604" y="146"/>
                </a:cubicBezTo>
                <a:cubicBezTo>
                  <a:pt x="2668" y="96"/>
                  <a:pt x="2732" y="28"/>
                  <a:pt x="2772" y="14"/>
                </a:cubicBezTo>
                <a:cubicBezTo>
                  <a:pt x="2812" y="0"/>
                  <a:pt x="2829" y="52"/>
                  <a:pt x="2844" y="62"/>
                </a:cubicBezTo>
              </a:path>
            </a:pathLst>
          </a:custGeom>
          <a:noFill/>
          <a:ln w="57150" cmpd="sng">
            <a:solidFill>
              <a:srgbClr val="FFFF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96" tIns="45091" rIns="90196" bIns="45091"/>
          <a:lstStyle/>
          <a:p>
            <a:pPr algn="ctr" defTabSz="909955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FF003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231" name="Line 1039"/>
          <p:cNvSpPr>
            <a:spLocks noChangeShapeType="1"/>
          </p:cNvSpPr>
          <p:nvPr/>
        </p:nvSpPr>
        <p:spPr bwMode="auto">
          <a:xfrm flipH="1">
            <a:off x="6705680" y="2819448"/>
            <a:ext cx="304760" cy="1524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96" tIns="45091" rIns="90196" bIns="45091"/>
          <a:lstStyle/>
          <a:p>
            <a:pPr algn="ctr" defTabSz="909955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FF003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9241" name="Group 1049"/>
          <p:cNvGrpSpPr/>
          <p:nvPr/>
        </p:nvGrpSpPr>
        <p:grpSpPr bwMode="auto">
          <a:xfrm>
            <a:off x="6096179" y="1219200"/>
            <a:ext cx="3716383" cy="3810000"/>
            <a:chOff x="2880" y="768"/>
            <a:chExt cx="1756" cy="2400"/>
          </a:xfrm>
        </p:grpSpPr>
        <p:sp>
          <p:nvSpPr>
            <p:cNvPr id="12314" name="Freeform 1040"/>
            <p:cNvSpPr/>
            <p:nvPr/>
          </p:nvSpPr>
          <p:spPr bwMode="auto">
            <a:xfrm>
              <a:off x="4128" y="2256"/>
              <a:ext cx="508" cy="912"/>
            </a:xfrm>
            <a:custGeom>
              <a:avLst/>
              <a:gdLst>
                <a:gd name="T0" fmla="*/ 480 w 508"/>
                <a:gd name="T1" fmla="*/ 912 h 912"/>
                <a:gd name="T2" fmla="*/ 504 w 508"/>
                <a:gd name="T3" fmla="*/ 564 h 912"/>
                <a:gd name="T4" fmla="*/ 480 w 508"/>
                <a:gd name="T5" fmla="*/ 432 h 912"/>
                <a:gd name="T6" fmla="*/ 336 w 508"/>
                <a:gd name="T7" fmla="*/ 336 h 912"/>
                <a:gd name="T8" fmla="*/ 0 w 508"/>
                <a:gd name="T9" fmla="*/ 0 h 9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8" h="912">
                  <a:moveTo>
                    <a:pt x="480" y="912"/>
                  </a:moveTo>
                  <a:lnTo>
                    <a:pt x="504" y="564"/>
                  </a:lnTo>
                  <a:cubicBezTo>
                    <a:pt x="504" y="484"/>
                    <a:pt x="508" y="470"/>
                    <a:pt x="480" y="432"/>
                  </a:cubicBezTo>
                  <a:cubicBezTo>
                    <a:pt x="452" y="394"/>
                    <a:pt x="416" y="408"/>
                    <a:pt x="336" y="336"/>
                  </a:cubicBezTo>
                  <a:lnTo>
                    <a:pt x="0" y="0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909955"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FF00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315" name="Freeform 1041"/>
            <p:cNvSpPr/>
            <p:nvPr/>
          </p:nvSpPr>
          <p:spPr bwMode="auto">
            <a:xfrm>
              <a:off x="4032" y="2304"/>
              <a:ext cx="576" cy="816"/>
            </a:xfrm>
            <a:custGeom>
              <a:avLst/>
              <a:gdLst>
                <a:gd name="T0" fmla="*/ 576 w 576"/>
                <a:gd name="T1" fmla="*/ 816 h 816"/>
                <a:gd name="T2" fmla="*/ 276 w 576"/>
                <a:gd name="T3" fmla="*/ 360 h 816"/>
                <a:gd name="T4" fmla="*/ 108 w 576"/>
                <a:gd name="T5" fmla="*/ 192 h 816"/>
                <a:gd name="T6" fmla="*/ 36 w 576"/>
                <a:gd name="T7" fmla="*/ 132 h 816"/>
                <a:gd name="T8" fmla="*/ 0 w 576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816">
                  <a:moveTo>
                    <a:pt x="576" y="816"/>
                  </a:moveTo>
                  <a:lnTo>
                    <a:pt x="276" y="360"/>
                  </a:lnTo>
                  <a:cubicBezTo>
                    <a:pt x="198" y="256"/>
                    <a:pt x="148" y="230"/>
                    <a:pt x="108" y="192"/>
                  </a:cubicBezTo>
                  <a:cubicBezTo>
                    <a:pt x="68" y="154"/>
                    <a:pt x="54" y="164"/>
                    <a:pt x="36" y="132"/>
                  </a:cubicBezTo>
                  <a:cubicBezTo>
                    <a:pt x="18" y="100"/>
                    <a:pt x="7" y="27"/>
                    <a:pt x="0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909955"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FF00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316" name="Freeform 1042"/>
            <p:cNvSpPr/>
            <p:nvPr/>
          </p:nvSpPr>
          <p:spPr bwMode="auto">
            <a:xfrm>
              <a:off x="2880" y="768"/>
              <a:ext cx="1178" cy="1368"/>
            </a:xfrm>
            <a:custGeom>
              <a:avLst/>
              <a:gdLst>
                <a:gd name="T0" fmla="*/ 0 w 1178"/>
                <a:gd name="T1" fmla="*/ 0 h 1368"/>
                <a:gd name="T2" fmla="*/ 300 w 1178"/>
                <a:gd name="T3" fmla="*/ 216 h 1368"/>
                <a:gd name="T4" fmla="*/ 420 w 1178"/>
                <a:gd name="T5" fmla="*/ 468 h 1368"/>
                <a:gd name="T6" fmla="*/ 636 w 1178"/>
                <a:gd name="T7" fmla="*/ 744 h 1368"/>
                <a:gd name="T8" fmla="*/ 792 w 1178"/>
                <a:gd name="T9" fmla="*/ 924 h 1368"/>
                <a:gd name="T10" fmla="*/ 1116 w 1178"/>
                <a:gd name="T11" fmla="*/ 1056 h 1368"/>
                <a:gd name="T12" fmla="*/ 1164 w 1178"/>
                <a:gd name="T13" fmla="*/ 1368 h 13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8" h="1368">
                  <a:moveTo>
                    <a:pt x="0" y="0"/>
                  </a:moveTo>
                  <a:cubicBezTo>
                    <a:pt x="50" y="36"/>
                    <a:pt x="230" y="138"/>
                    <a:pt x="300" y="216"/>
                  </a:cubicBezTo>
                  <a:cubicBezTo>
                    <a:pt x="370" y="294"/>
                    <a:pt x="364" y="380"/>
                    <a:pt x="420" y="468"/>
                  </a:cubicBezTo>
                  <a:cubicBezTo>
                    <a:pt x="476" y="556"/>
                    <a:pt x="574" y="668"/>
                    <a:pt x="636" y="744"/>
                  </a:cubicBezTo>
                  <a:cubicBezTo>
                    <a:pt x="698" y="820"/>
                    <a:pt x="712" y="872"/>
                    <a:pt x="792" y="924"/>
                  </a:cubicBezTo>
                  <a:cubicBezTo>
                    <a:pt x="872" y="976"/>
                    <a:pt x="1054" y="982"/>
                    <a:pt x="1116" y="1056"/>
                  </a:cubicBezTo>
                  <a:cubicBezTo>
                    <a:pt x="1178" y="1130"/>
                    <a:pt x="1154" y="1303"/>
                    <a:pt x="1164" y="1368"/>
                  </a:cubicBezTo>
                </a:path>
              </a:pathLst>
            </a:custGeom>
            <a:noFill/>
            <a:ln w="57150" cmpd="sng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909955"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FF00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9235" name="Line 1043"/>
          <p:cNvSpPr>
            <a:spLocks noChangeShapeType="1"/>
          </p:cNvSpPr>
          <p:nvPr/>
        </p:nvSpPr>
        <p:spPr bwMode="auto">
          <a:xfrm flipH="1" flipV="1">
            <a:off x="4775566" y="3581401"/>
            <a:ext cx="2438083" cy="3048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96" tIns="45091" rIns="90196" bIns="45091"/>
          <a:lstStyle/>
          <a:p>
            <a:pPr algn="ctr" defTabSz="909955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FF003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9242" name="Group 1050"/>
          <p:cNvGrpSpPr/>
          <p:nvPr/>
        </p:nvGrpSpPr>
        <p:grpSpPr bwMode="auto">
          <a:xfrm>
            <a:off x="4775566" y="3733800"/>
            <a:ext cx="914281" cy="1295400"/>
            <a:chOff x="2256" y="2352"/>
            <a:chExt cx="432" cy="816"/>
          </a:xfrm>
        </p:grpSpPr>
        <p:sp>
          <p:nvSpPr>
            <p:cNvPr id="12312" name="Line 1044"/>
            <p:cNvSpPr>
              <a:spLocks noChangeShapeType="1"/>
            </p:cNvSpPr>
            <p:nvPr/>
          </p:nvSpPr>
          <p:spPr bwMode="auto">
            <a:xfrm>
              <a:off x="2256" y="2352"/>
              <a:ext cx="96" cy="81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909955"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FF00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313" name="Line 1045"/>
            <p:cNvSpPr>
              <a:spLocks noChangeShapeType="1"/>
            </p:cNvSpPr>
            <p:nvPr/>
          </p:nvSpPr>
          <p:spPr bwMode="auto">
            <a:xfrm>
              <a:off x="2304" y="2400"/>
              <a:ext cx="384" cy="72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909955"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FF00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9239" name="Line 1047"/>
          <p:cNvSpPr>
            <a:spLocks noChangeShapeType="1"/>
          </p:cNvSpPr>
          <p:nvPr/>
        </p:nvSpPr>
        <p:spPr bwMode="auto">
          <a:xfrm flipH="1">
            <a:off x="4267598" y="3581399"/>
            <a:ext cx="30476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96" tIns="45091" rIns="90196" bIns="45091"/>
          <a:lstStyle/>
          <a:p>
            <a:pPr algn="ctr" defTabSz="909955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FF003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9243" name="Group 1051"/>
          <p:cNvGrpSpPr/>
          <p:nvPr/>
        </p:nvGrpSpPr>
        <p:grpSpPr bwMode="auto">
          <a:xfrm>
            <a:off x="4978752" y="4953091"/>
            <a:ext cx="719573" cy="393700"/>
            <a:chOff x="2352" y="3120"/>
            <a:chExt cx="340" cy="248"/>
          </a:xfrm>
        </p:grpSpPr>
        <p:sp>
          <p:nvSpPr>
            <p:cNvPr id="12310" name="Freeform 1046"/>
            <p:cNvSpPr/>
            <p:nvPr/>
          </p:nvSpPr>
          <p:spPr bwMode="auto">
            <a:xfrm>
              <a:off x="2592" y="3120"/>
              <a:ext cx="100" cy="192"/>
            </a:xfrm>
            <a:custGeom>
              <a:avLst/>
              <a:gdLst>
                <a:gd name="T0" fmla="*/ 96 w 100"/>
                <a:gd name="T1" fmla="*/ 0 h 192"/>
                <a:gd name="T2" fmla="*/ 84 w 100"/>
                <a:gd name="T3" fmla="*/ 144 h 192"/>
                <a:gd name="T4" fmla="*/ 0 w 100"/>
                <a:gd name="T5" fmla="*/ 192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0" h="192">
                  <a:moveTo>
                    <a:pt x="96" y="0"/>
                  </a:moveTo>
                  <a:cubicBezTo>
                    <a:pt x="94" y="24"/>
                    <a:pt x="100" y="112"/>
                    <a:pt x="84" y="144"/>
                  </a:cubicBezTo>
                  <a:lnTo>
                    <a:pt x="0" y="192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909955"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FF00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311" name="Freeform 1048"/>
            <p:cNvSpPr/>
            <p:nvPr/>
          </p:nvSpPr>
          <p:spPr bwMode="auto">
            <a:xfrm>
              <a:off x="2352" y="3216"/>
              <a:ext cx="192" cy="152"/>
            </a:xfrm>
            <a:custGeom>
              <a:avLst/>
              <a:gdLst>
                <a:gd name="T0" fmla="*/ 192 w 192"/>
                <a:gd name="T1" fmla="*/ 130 h 56"/>
                <a:gd name="T2" fmla="*/ 84 w 192"/>
                <a:gd name="T3" fmla="*/ 130 h 56"/>
                <a:gd name="T4" fmla="*/ 0 w 192"/>
                <a:gd name="T5" fmla="*/ 0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2" h="56">
                  <a:moveTo>
                    <a:pt x="192" y="48"/>
                  </a:moveTo>
                  <a:cubicBezTo>
                    <a:pt x="174" y="48"/>
                    <a:pt x="116" y="56"/>
                    <a:pt x="84" y="48"/>
                  </a:cubicBezTo>
                  <a:cubicBezTo>
                    <a:pt x="52" y="40"/>
                    <a:pt x="17" y="10"/>
                    <a:pt x="0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909955"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FF00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9224" name="Picture 1032" descr="037">
            <a:hlinkClick r:id="" action="ppaction://noaction"/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3317" y="3733898"/>
            <a:ext cx="736504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左箭头 1">
            <a:hlinkClick r:id="" action="ppaction://noaction"/>
          </p:cNvPr>
          <p:cNvSpPr/>
          <p:nvPr/>
        </p:nvSpPr>
        <p:spPr bwMode="auto">
          <a:xfrm>
            <a:off x="2681375" y="6251004"/>
            <a:ext cx="671987" cy="40466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196" tIns="45091" rIns="90196" bIns="45091" numCol="1" rtlCol="0" anchor="t" anchorCtr="0" compatLnSpc="1"/>
          <a:lstStyle/>
          <a:p>
            <a:pPr algn="ctr" defTabSz="909955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FF003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850612" y="5312990"/>
            <a:ext cx="866312" cy="1342678"/>
            <a:chOff x="-6824" y="4124960"/>
            <a:chExt cx="709376" cy="916940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314960" y="4124960"/>
              <a:ext cx="0" cy="91694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-6824" y="4175760"/>
              <a:ext cx="376456" cy="82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时空观念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6096" y="4175760"/>
              <a:ext cx="376456" cy="82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历史解释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9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ldLvl="0" animBg="1"/>
      <p:bldP spid="9220" grpId="0" bldLvl="0" animBg="1"/>
      <p:bldP spid="9226" grpId="0" bldLvl="0" animBg="1" autoUpdateAnimBg="0"/>
      <p:bldP spid="9227" grpId="0" bldLvl="0" animBg="1"/>
      <p:bldP spid="9228" grpId="0" bldLvl="0" animBg="1"/>
      <p:bldP spid="9229" grpId="0" bldLvl="0" animBg="1"/>
      <p:bldP spid="9230" grpId="0" bldLvl="0" animBg="1"/>
      <p:bldP spid="9231" grpId="0" bldLvl="0" animBg="1"/>
      <p:bldP spid="9235" grpId="0" bldLvl="0" animBg="1"/>
      <p:bldP spid="923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479535" y="2204863"/>
            <a:ext cx="6457950" cy="3671039"/>
          </a:xfrm>
          <a:prstGeom prst="rect">
            <a:avLst/>
          </a:prstGeom>
        </p:spPr>
        <p:txBody>
          <a:bodyPr vert="horz" lIns="75819" tIns="37909" rIns="75819" bIns="37909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09320">
              <a:lnSpc>
                <a:spcPct val="100000"/>
              </a:lnSpc>
              <a:spcBef>
                <a:spcPts val="0"/>
              </a:spcBef>
            </a:pPr>
            <a:r>
              <a:rPr lang="zh-CN" altLang="en-US" sz="35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赔两亿</a:t>
            </a:r>
            <a:r>
              <a:rPr lang="zh-CN" altLang="en-US" sz="3500" dirty="0">
                <a:solidFill>
                  <a:prstClr val="black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赔款</a:t>
            </a:r>
            <a:r>
              <a:rPr lang="en-US" altLang="zh-CN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亿两白银；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5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割三地</a:t>
            </a:r>
            <a:r>
              <a:rPr lang="zh-CN" altLang="en-US" sz="3500" dirty="0">
                <a:solidFill>
                  <a:prstClr val="black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割让辽东半岛、台湾全岛及所有附属岛屿、澎湖列岛给日本；</a:t>
            </a:r>
            <a:endParaRPr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5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开四口</a:t>
            </a:r>
            <a:r>
              <a:rPr lang="zh-CN" altLang="en-US" sz="3500" dirty="0">
                <a:solidFill>
                  <a:prstClr val="black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增开沙市、重庆、苏州、杭州为通商口岸；</a:t>
            </a:r>
            <a:endParaRPr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5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允设厂</a:t>
            </a:r>
            <a:r>
              <a:rPr lang="zh-CN" altLang="en-US" sz="3500" dirty="0">
                <a:solidFill>
                  <a:prstClr val="black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日本可以在中国通商口岸设厂制造。</a:t>
            </a:r>
            <a:endParaRPr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9" y="202470"/>
            <a:ext cx="3845647" cy="6331457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2084485" y="548285"/>
            <a:ext cx="4827814" cy="857052"/>
          </a:xfrm>
          <a:prstGeom prst="rect">
            <a:avLst/>
          </a:prstGeom>
        </p:spPr>
        <p:txBody>
          <a:bodyPr vert="horz" lIns="75819" tIns="37909" rIns="75819" bIns="3790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启体简体" panose="03000509000000000000" pitchFamily="65" charset="-122"/>
                <a:ea typeface="方正启体简体" panose="03000509000000000000" pitchFamily="65" charset="-122"/>
              </a:rPr>
              <a:t>1895《</a:t>
            </a:r>
            <a:r>
              <a:rPr lang="zh-CN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启体简体" panose="03000509000000000000" pitchFamily="65" charset="-122"/>
                <a:ea typeface="方正启体简体" panose="03000509000000000000" pitchFamily="65" charset="-122"/>
              </a:rPr>
              <a:t>马关条约</a:t>
            </a:r>
            <a:r>
              <a:rPr lang="en-US" altLang="zh-CN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启体简体" panose="03000509000000000000" pitchFamily="65" charset="-122"/>
                <a:ea typeface="方正启体简体" panose="03000509000000000000" pitchFamily="65" charset="-122"/>
              </a:rPr>
              <a:t>》</a:t>
            </a:r>
            <a:endParaRPr lang="zh-CN" altLang="en-US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466853" y="1111888"/>
            <a:ext cx="2820994" cy="1152128"/>
          </a:xfrm>
          <a:prstGeom prst="wedgeRectCallout">
            <a:avLst/>
          </a:prstGeom>
          <a:solidFill>
            <a:srgbClr val="EEECE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 2" panose="05020102010507070707" pitchFamily="18" charset="2"/>
              </a:rPr>
              <a:t>举借外债，使列强进一步控制中国的财政经济。</a:t>
            </a:r>
          </a:p>
        </p:txBody>
      </p:sp>
      <p:sp>
        <p:nvSpPr>
          <p:cNvPr id="6" name="下箭头标注 5"/>
          <p:cNvSpPr/>
          <p:nvPr/>
        </p:nvSpPr>
        <p:spPr>
          <a:xfrm>
            <a:off x="4959170" y="1483811"/>
            <a:ext cx="2808312" cy="1513142"/>
          </a:xfrm>
          <a:prstGeom prst="downArrowCallout">
            <a:avLst>
              <a:gd name="adj1" fmla="val 22560"/>
              <a:gd name="adj2" fmla="val 25000"/>
              <a:gd name="adj3" fmla="val 13942"/>
              <a:gd name="adj4" fmla="val 80246"/>
            </a:avLst>
          </a:prstGeom>
          <a:solidFill>
            <a:srgbClr val="EEECE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中国国土进一步沦丧，刺激了列强瓜分中国的野心。</a:t>
            </a:r>
          </a:p>
        </p:txBody>
      </p:sp>
      <p:sp>
        <p:nvSpPr>
          <p:cNvPr id="7" name="左箭头标注 6"/>
          <p:cNvSpPr/>
          <p:nvPr/>
        </p:nvSpPr>
        <p:spPr>
          <a:xfrm>
            <a:off x="6848288" y="3478645"/>
            <a:ext cx="1920164" cy="1761850"/>
          </a:xfrm>
          <a:prstGeom prst="leftArrowCallout">
            <a:avLst>
              <a:gd name="adj1" fmla="val 28579"/>
              <a:gd name="adj2" fmla="val 23210"/>
              <a:gd name="adj3" fmla="val 14262"/>
              <a:gd name="adj4" fmla="val 79756"/>
            </a:avLst>
          </a:prstGeom>
          <a:solidFill>
            <a:srgbClr val="F0E6DC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侵略势力进一步深入内地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93472" y="3717032"/>
            <a:ext cx="474980" cy="11521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sz="1900" dirty="0"/>
          </a:p>
        </p:txBody>
      </p:sp>
      <p:sp>
        <p:nvSpPr>
          <p:cNvPr id="12" name="圆角矩形标注 11"/>
          <p:cNvSpPr/>
          <p:nvPr/>
        </p:nvSpPr>
        <p:spPr>
          <a:xfrm rot="10800000">
            <a:off x="2447874" y="5589298"/>
            <a:ext cx="2844316" cy="930082"/>
          </a:xfrm>
          <a:prstGeom prst="wedgeRoundRectCallout">
            <a:avLst>
              <a:gd name="adj1" fmla="val -21854"/>
              <a:gd name="adj2" fmla="val 71822"/>
              <a:gd name="adj3" fmla="val 16667"/>
            </a:avLst>
          </a:prstGeom>
          <a:solidFill>
            <a:srgbClr val="EEECE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9775" y="5638840"/>
            <a:ext cx="246051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资本输出，严重阻碍了中国民族工业的发展。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bldLvl="0" animBg="1"/>
      <p:bldP spid="6" grpId="0" bldLvl="0" animBg="1"/>
      <p:bldP spid="7" grpId="0" bldLvl="0" animBg="1"/>
      <p:bldP spid="12" grpId="0" bldLvl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5438" y="852182"/>
            <a:ext cx="10611255" cy="899471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甲午中日战争中国战败的</a:t>
            </a:r>
            <a:r>
              <a:rPr lang="zh-CN" altLang="en-US" sz="3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原因？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箭头: 五边形 3"/>
          <p:cNvSpPr/>
          <p:nvPr/>
        </p:nvSpPr>
        <p:spPr>
          <a:xfrm>
            <a:off x="230980" y="54894"/>
            <a:ext cx="4808221" cy="6483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边疆危机与甲午中日战争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40138" y="132355"/>
            <a:ext cx="664978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、甲午中日战争</a:t>
            </a:r>
          </a:p>
        </p:txBody>
      </p:sp>
      <p:sp>
        <p:nvSpPr>
          <p:cNvPr id="8" name="文本框 99"/>
          <p:cNvSpPr/>
          <p:nvPr/>
        </p:nvSpPr>
        <p:spPr>
          <a:xfrm>
            <a:off x="3346759" y="1790373"/>
            <a:ext cx="3384883" cy="1938992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  <a:round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zh-CN" sz="2400">
                <a:solidFill>
                  <a:srgbClr val="231F2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慈禧：海军备款三千万，仅购数艘，而西太后即命提款，营构颐和园。问海军衙门所管何职，则颐和园之工程也。</a:t>
            </a:r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4"/>
          <p:cNvSpPr/>
          <p:nvPr/>
        </p:nvSpPr>
        <p:spPr>
          <a:xfrm>
            <a:off x="3738718" y="3881362"/>
            <a:ext cx="2336800" cy="2581275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  <a:round/>
          </a:ln>
        </p:spPr>
        <p:txBody>
          <a:bodyPr lIns="91440" tIns="45720" rIns="91440" bIns="45720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zh-CN" sz="2400" dirty="0">
                <a:latin typeface="Arial" panose="020B0604020202020204" pitchFamily="34" charset="0"/>
                <a:ea typeface="楷体" panose="02010609060101010101" pitchFamily="49" charset="-122"/>
              </a:rPr>
              <a:t>明治天皇：以饿肚皮的精神，一天只吃一餐饭，鼓动着他的臣民为战舰捐出口袋里的最后一个铜板。</a:t>
            </a: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467476" y="1669697"/>
            <a:ext cx="1798638" cy="2295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13" name="图片 12" descr="t0162f32efac6831937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467476" y="3881362"/>
            <a:ext cx="1903412" cy="2676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childTnLst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childTnLst>
                                    <p:set>
                                      <p:cBhvr additive="base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780709" y="1098128"/>
            <a:ext cx="6965521" cy="1254142"/>
            <a:chOff x="4780709" y="680068"/>
            <a:chExt cx="6965521" cy="1254142"/>
          </a:xfrm>
        </p:grpSpPr>
        <p:grpSp>
          <p:nvGrpSpPr>
            <p:cNvPr id="3" name="组合 26"/>
            <p:cNvGrpSpPr/>
            <p:nvPr/>
          </p:nvGrpSpPr>
          <p:grpSpPr>
            <a:xfrm>
              <a:off x="4780709" y="680068"/>
              <a:ext cx="1021894" cy="988579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28" name="矩形 27"/>
              <p:cNvSpPr/>
              <p:nvPr/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4870450" y="783590"/>
              <a:ext cx="6875780" cy="11506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960527" y="986954"/>
              <a:ext cx="774290" cy="5302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FuturaBookC" charset="-52"/>
                </a:rPr>
                <a:t>01</a:t>
              </a:r>
              <a:endParaRPr lang="zh-CN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796730" y="899121"/>
              <a:ext cx="5759980" cy="93102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/>
              <a:r>
                <a:rPr lang="zh-CN" altLang="en-US" sz="2800" b="1">
                  <a:solidFill>
                    <a:srgbClr val="7030A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民族危机空前加深</a:t>
              </a:r>
              <a:r>
                <a:rPr sz="2800" b="1">
                  <a:solidFill>
                    <a:srgbClr val="7030A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，中国半殖民地</a:t>
              </a:r>
              <a:r>
                <a:rPr lang="zh-CN" altLang="en-US" sz="2800" b="1">
                  <a:solidFill>
                    <a:srgbClr val="7030A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半封建</a:t>
              </a:r>
              <a:r>
                <a:rPr sz="2800" b="1" err="1">
                  <a:solidFill>
                    <a:srgbClr val="7030A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化程度大大加深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780709" y="2594773"/>
            <a:ext cx="6965521" cy="1254183"/>
            <a:chOff x="4780709" y="1913832"/>
            <a:chExt cx="6965521" cy="1254183"/>
          </a:xfrm>
        </p:grpSpPr>
        <p:sp>
          <p:nvSpPr>
            <p:cNvPr id="32" name="矩形 31"/>
            <p:cNvSpPr/>
            <p:nvPr/>
          </p:nvSpPr>
          <p:spPr>
            <a:xfrm>
              <a:off x="4870450" y="2017395"/>
              <a:ext cx="6875780" cy="11506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3"/>
            <p:cNvGrpSpPr/>
            <p:nvPr/>
          </p:nvGrpSpPr>
          <p:grpSpPr>
            <a:xfrm>
              <a:off x="4780709" y="1913832"/>
              <a:ext cx="1021894" cy="988579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35" name="矩形 34"/>
              <p:cNvSpPr/>
              <p:nvPr/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4960527" y="2238831"/>
              <a:ext cx="774290" cy="5302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FuturaBookC" charset="-52"/>
                </a:rPr>
                <a:t>02</a:t>
              </a:r>
              <a:endParaRPr lang="zh-CN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824558" y="2268919"/>
              <a:ext cx="5549739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/>
              <a:r>
                <a:rPr sz="2800" b="1" err="1">
                  <a:solidFill>
                    <a:srgbClr val="7030A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拉开了列强瓜分中国狂潮的序幕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74836" y="4035533"/>
            <a:ext cx="6971394" cy="1118838"/>
            <a:chOff x="4775471" y="3250497"/>
            <a:chExt cx="6971394" cy="1118838"/>
          </a:xfrm>
        </p:grpSpPr>
        <p:sp>
          <p:nvSpPr>
            <p:cNvPr id="33" name="矩形 32"/>
            <p:cNvSpPr/>
            <p:nvPr/>
          </p:nvSpPr>
          <p:spPr>
            <a:xfrm>
              <a:off x="4865370" y="3366769"/>
              <a:ext cx="6881495" cy="9899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36"/>
            <p:cNvGrpSpPr/>
            <p:nvPr/>
          </p:nvGrpSpPr>
          <p:grpSpPr>
            <a:xfrm>
              <a:off x="4775471" y="3250497"/>
              <a:ext cx="1021894" cy="988579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38" name="矩形 37"/>
              <p:cNvSpPr/>
              <p:nvPr/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4955288" y="3553759"/>
              <a:ext cx="774290" cy="5302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FuturaBookC" charset="-52"/>
                </a:rPr>
                <a:t>03</a:t>
              </a:r>
              <a:endParaRPr lang="zh-CN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819477" y="3438311"/>
              <a:ext cx="5706523" cy="93102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/>
              <a:r>
                <a:rPr lang="zh-CN" altLang="en-US" sz="2800" b="1">
                  <a:solidFill>
                    <a:srgbClr val="7030A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黑体" panose="02010609060101010101" charset="-122"/>
                </a:rPr>
                <a:t>客观上促进了近代中国资本主义的发展</a:t>
              </a:r>
              <a:endParaRPr lang="zh-CN" sz="2800" b="1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黑体" panose="02010609060101010101" charset="-122"/>
              </a:endParaRPr>
            </a:p>
          </p:txBody>
        </p:sp>
      </p:grpSp>
      <p:pic>
        <p:nvPicPr>
          <p:cNvPr id="23561" name="Picture 4" descr="屠龙大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50" y="875030"/>
            <a:ext cx="3794125" cy="5812790"/>
          </a:xfrm>
          <a:prstGeom prst="rect">
            <a:avLst/>
          </a:prstGeom>
          <a:noFill/>
          <a:ln w="19050" cap="flat" cmpd="sng">
            <a:noFill/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0" name="箭头: 五边形 29"/>
          <p:cNvSpPr/>
          <p:nvPr/>
        </p:nvSpPr>
        <p:spPr>
          <a:xfrm>
            <a:off x="288224" y="145601"/>
            <a:ext cx="4808221" cy="6483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边疆危机与甲午中日战争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74836" y="5328304"/>
            <a:ext cx="6971394" cy="1248477"/>
            <a:chOff x="4774836" y="5328304"/>
            <a:chExt cx="6971394" cy="1248477"/>
          </a:xfrm>
        </p:grpSpPr>
        <p:grpSp>
          <p:nvGrpSpPr>
            <p:cNvPr id="14" name="组合 13"/>
            <p:cNvGrpSpPr/>
            <p:nvPr/>
          </p:nvGrpSpPr>
          <p:grpSpPr>
            <a:xfrm>
              <a:off x="4774836" y="5328304"/>
              <a:ext cx="6971394" cy="1248477"/>
              <a:chOff x="4775471" y="4324283"/>
              <a:chExt cx="6971394" cy="124847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865370" y="4422140"/>
                <a:ext cx="6881495" cy="11506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5"/>
              <p:cNvGrpSpPr/>
              <p:nvPr/>
            </p:nvGrpSpPr>
            <p:grpSpPr>
              <a:xfrm>
                <a:off x="4775471" y="4324283"/>
                <a:ext cx="1021894" cy="988579"/>
                <a:chOff x="6177683" y="1666134"/>
                <a:chExt cx="1362525" cy="988578"/>
              </a:xfrm>
              <a:solidFill>
                <a:srgbClr val="1C4885"/>
              </a:solidFill>
            </p:grpSpPr>
            <p:sp>
              <p:nvSpPr>
                <p:cNvPr id="8" name="矩形 7"/>
                <p:cNvSpPr/>
                <p:nvPr/>
              </p:nvSpPr>
              <p:spPr>
                <a:xfrm rot="5400000">
                  <a:off x="5743333" y="2100484"/>
                  <a:ext cx="988578" cy="11987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6297561" y="1666134"/>
                  <a:ext cx="1242647" cy="10367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5844885" y="4536798"/>
                <a:ext cx="5712460" cy="931024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just"/>
                <a:r>
                  <a:rPr lang="zh-CN" sz="2800" b="1">
                    <a:solidFill>
                      <a:srgbClr val="7030A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刺激了</a:t>
                </a:r>
                <a:r>
                  <a:rPr lang="zh-CN" altLang="en-US" sz="2800" b="1">
                    <a:solidFill>
                      <a:srgbClr val="7030A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近代中国民族意识的觉醒</a:t>
                </a:r>
                <a:endParaRPr lang="en-US" altLang="zh-CN" sz="2800" b="1">
                  <a:solidFill>
                    <a:srgbClr val="7030A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algn="just"/>
                <a:r>
                  <a:rPr lang="zh-CN" altLang="en-US" sz="2800" b="1">
                    <a:solidFill>
                      <a:srgbClr val="7030A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（各阶层掀起了救亡图存的运动）</a:t>
                </a:r>
                <a:endParaRPr sz="2800" b="1">
                  <a:solidFill>
                    <a:srgbClr val="7030A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980061" y="5654427"/>
              <a:ext cx="774290" cy="5302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FuturaBookC" charset="-52"/>
                </a:rPr>
                <a:t>04</a:t>
              </a:r>
              <a:endParaRPr lang="zh-CN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096445" y="268980"/>
            <a:ext cx="664978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、甲午中日战争    （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）影响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5794"/>
          <a:stretch>
            <a:fillRect/>
          </a:stretch>
        </p:blipFill>
        <p:spPr>
          <a:xfrm>
            <a:off x="0" y="2056765"/>
            <a:ext cx="12192000" cy="48012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00200" y="152400"/>
            <a:ext cx="8991600" cy="1838325"/>
            <a:chOff x="1476375" y="219075"/>
            <a:chExt cx="8991600" cy="1838325"/>
          </a:xfrm>
        </p:grpSpPr>
        <p:sp>
          <p:nvSpPr>
            <p:cNvPr id="5" name="卷形: 水平 4"/>
            <p:cNvSpPr/>
            <p:nvPr/>
          </p:nvSpPr>
          <p:spPr>
            <a:xfrm>
              <a:off x="1476375" y="219075"/>
              <a:ext cx="8991600" cy="1838325"/>
            </a:xfrm>
            <a:prstGeom prst="horizontalScroll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95462" y="361950"/>
              <a:ext cx="860107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rgbClr val="FF0000"/>
                  </a:solidFill>
                  <a:latin typeface="Bahnschrift" panose="020B0502040204020203" pitchFamily="34" charset="0"/>
                  <a:ea typeface="黑体" panose="02010609060101010101" charset="-122"/>
                </a:rPr>
                <a:t>04</a:t>
              </a:r>
            </a:p>
            <a:p>
              <a:pPr algn="ctr"/>
              <a:r>
                <a:rPr lang="zh-CN" altLang="en-US" sz="3600" b="1">
                  <a:latin typeface="黑体" panose="02010609060101010101" charset="-122"/>
                  <a:ea typeface="黑体" panose="02010609060101010101" charset="-122"/>
                </a:rPr>
                <a:t>陷入重围</a:t>
              </a:r>
              <a:r>
                <a:rPr lang="en-US" altLang="zh-CN" sz="3600" b="1">
                  <a:latin typeface="黑体" panose="02010609060101010101" charset="-122"/>
                  <a:ea typeface="黑体" panose="02010609060101010101" charset="-122"/>
                </a:rPr>
                <a:t>——</a:t>
              </a:r>
              <a:r>
                <a:rPr lang="zh-CN" altLang="en-US" sz="3600" b="1">
                  <a:latin typeface="黑体" panose="02010609060101010101" charset="-122"/>
                  <a:ea typeface="黑体" panose="02010609060101010101" charset="-122"/>
                </a:rPr>
                <a:t>瓜分中国的狂潮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五边形 3"/>
          <p:cNvSpPr/>
          <p:nvPr/>
        </p:nvSpPr>
        <p:spPr>
          <a:xfrm>
            <a:off x="288224" y="145601"/>
            <a:ext cx="5141615" cy="6483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陷入重围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瓜分中国的狂潮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3520" y="1552894"/>
            <a:ext cx="7977647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知识链接：三国干涉还辽。</a:t>
            </a:r>
            <a:endParaRPr lang="en-US" altLang="zh-CN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指中日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马关条约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签订后，俄国、德国、法国三国故作仗义，插足中国事务，强迫日本将辽东半岛归还给清政府的事件。事后，日本被迫归还辽东半岛，但向清政府索取了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3000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万两白银“赎辽费”。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0089" y="952356"/>
            <a:ext cx="796107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、三国干涉还辽</a:t>
            </a:r>
          </a:p>
        </p:txBody>
      </p:sp>
      <p:pic>
        <p:nvPicPr>
          <p:cNvPr id="7" name="图片 6" descr="5b5b196a3dea4fbba2d1f6eb21234f9f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107" y="218159"/>
            <a:ext cx="3517583" cy="27946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31" y="4315805"/>
            <a:ext cx="1587782" cy="15877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3" t="22064"/>
          <a:stretch>
            <a:fillRect/>
          </a:stretch>
        </p:blipFill>
        <p:spPr>
          <a:xfrm>
            <a:off x="1318428" y="5270218"/>
            <a:ext cx="1454084" cy="15877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71409" r="48102" b="3093"/>
          <a:stretch>
            <a:fillRect/>
          </a:stretch>
        </p:blipFill>
        <p:spPr>
          <a:xfrm>
            <a:off x="503520" y="2883315"/>
            <a:ext cx="2556932" cy="164121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801174" y="5903587"/>
            <a:ext cx="2628665" cy="1015663"/>
            <a:chOff x="2801174" y="5903587"/>
            <a:chExt cx="2628665" cy="1015663"/>
          </a:xfrm>
        </p:grpSpPr>
        <p:sp>
          <p:nvSpPr>
            <p:cNvPr id="16" name="文本框 74770"/>
            <p:cNvSpPr/>
            <p:nvPr/>
          </p:nvSpPr>
          <p:spPr>
            <a:xfrm>
              <a:off x="3033263" y="5903587"/>
              <a:ext cx="2396576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FFFF00"/>
              </a:solidFill>
            </a:ln>
          </p:spPr>
          <p:txBody>
            <a:bodyPr vert="horz" wrap="square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00">
                  <a:latin typeface="Times New Roman" panose="02020603050405020304" pitchFamily="2" charset="0"/>
                  <a:ea typeface="黑体" panose="02010609060101010101" charset="-122"/>
                  <a:sym typeface="Times New Roman" panose="02020603050405020304" pitchFamily="2" charset="0"/>
                </a:rPr>
                <a:t>意欲在远东扩大侵略势力，缓和与俄在欧洲的矛盾</a:t>
              </a:r>
            </a:p>
          </p:txBody>
        </p:sp>
        <p:sp>
          <p:nvSpPr>
            <p:cNvPr id="17" name="箭头: 右 16"/>
            <p:cNvSpPr/>
            <p:nvPr/>
          </p:nvSpPr>
          <p:spPr>
            <a:xfrm>
              <a:off x="2801174" y="6238223"/>
              <a:ext cx="232089" cy="2545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85484" y="4803763"/>
            <a:ext cx="2634638" cy="400110"/>
            <a:chOff x="185484" y="4803763"/>
            <a:chExt cx="2634638" cy="400110"/>
          </a:xfrm>
        </p:grpSpPr>
        <p:sp>
          <p:nvSpPr>
            <p:cNvPr id="18" name="文本框 74758"/>
            <p:cNvSpPr/>
            <p:nvPr/>
          </p:nvSpPr>
          <p:spPr>
            <a:xfrm>
              <a:off x="185484" y="4803763"/>
              <a:ext cx="2265888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0000"/>
              </a:solidFill>
            </a:ln>
          </p:spPr>
          <p:txBody>
            <a:bodyPr vert="horz" wrap="square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00">
                  <a:solidFill>
                    <a:srgbClr val="0000FF"/>
                  </a:solidFill>
                  <a:latin typeface="Times New Roman" panose="02020603050405020304" pitchFamily="2" charset="0"/>
                  <a:ea typeface="黑体" panose="02010609060101010101" charset="-122"/>
                  <a:sym typeface="Times New Roman" panose="02020603050405020304" pitchFamily="2" charset="0"/>
                </a:rPr>
                <a:t>履行对俄结盟义务</a:t>
              </a:r>
            </a:p>
          </p:txBody>
        </p:sp>
        <p:sp>
          <p:nvSpPr>
            <p:cNvPr id="19" name="箭头: 左 18"/>
            <p:cNvSpPr/>
            <p:nvPr/>
          </p:nvSpPr>
          <p:spPr>
            <a:xfrm>
              <a:off x="2538020" y="4923100"/>
              <a:ext cx="282102" cy="2139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094842" y="3235432"/>
            <a:ext cx="1516068" cy="707886"/>
            <a:chOff x="3094842" y="3235432"/>
            <a:chExt cx="1516068" cy="707886"/>
          </a:xfrm>
        </p:grpSpPr>
        <p:sp>
          <p:nvSpPr>
            <p:cNvPr id="15" name="文本框 74756"/>
            <p:cNvSpPr/>
            <p:nvPr/>
          </p:nvSpPr>
          <p:spPr>
            <a:xfrm>
              <a:off x="3340309" y="3235432"/>
              <a:ext cx="1270601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00">
                  <a:solidFill>
                    <a:srgbClr val="C00000"/>
                  </a:solidFill>
                  <a:latin typeface="Times New Roman" panose="02020603050405020304" pitchFamily="2" charset="0"/>
                  <a:ea typeface="黑体" panose="02010609060101010101" charset="-122"/>
                  <a:sym typeface="Times New Roman" panose="02020603050405020304" pitchFamily="2" charset="0"/>
                </a:rPr>
                <a:t>企图独霸中国东北</a:t>
              </a:r>
            </a:p>
          </p:txBody>
        </p:sp>
        <p:sp>
          <p:nvSpPr>
            <p:cNvPr id="20" name="箭头: 右 19"/>
            <p:cNvSpPr/>
            <p:nvPr/>
          </p:nvSpPr>
          <p:spPr>
            <a:xfrm>
              <a:off x="3094842" y="3468235"/>
              <a:ext cx="271015" cy="2787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04" y="3468235"/>
            <a:ext cx="1587782" cy="1056867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>
            <a:off x="4686182" y="3468235"/>
            <a:ext cx="1181422" cy="278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4446813" y="4124528"/>
            <a:ext cx="1420791" cy="798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4806883" y="4293134"/>
            <a:ext cx="1060721" cy="1610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809218" y="4055336"/>
            <a:ext cx="814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借款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661495" y="4505949"/>
            <a:ext cx="5345021" cy="2246637"/>
            <a:chOff x="6661495" y="4523814"/>
            <a:chExt cx="5345021" cy="2246637"/>
          </a:xfrm>
        </p:grpSpPr>
        <p:sp>
          <p:nvSpPr>
            <p:cNvPr id="33" name="矩形: 圆角 32"/>
            <p:cNvSpPr/>
            <p:nvPr/>
          </p:nvSpPr>
          <p:spPr>
            <a:xfrm>
              <a:off x="6661495" y="4523814"/>
              <a:ext cx="5345021" cy="22466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891015" y="4586494"/>
              <a:ext cx="499962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>
                  <a:latin typeface="宋体" panose="02010600030101010101" pitchFamily="2" charset="-122"/>
                  <a:ea typeface="宋体" panose="02010600030101010101" pitchFamily="2" charset="-122"/>
                </a:rPr>
                <a:t>材料</a:t>
              </a:r>
              <a:r>
                <a:rPr lang="en-US" altLang="zh-CN" sz="2200">
                  <a:latin typeface="宋体" panose="02010600030101010101" pitchFamily="2" charset="-122"/>
                  <a:ea typeface="宋体" panose="02010600030101010101" pitchFamily="2" charset="-122"/>
                </a:rPr>
                <a:t>17</a:t>
              </a:r>
              <a:r>
                <a:rPr lang="zh-CN" altLang="en-US" sz="2200">
                  <a:latin typeface="宋体" panose="02010600030101010101" pitchFamily="2" charset="-122"/>
                  <a:ea typeface="宋体" panose="02010600030101010101" pitchFamily="2" charset="-122"/>
                </a:rPr>
                <a:t>：“是役（甲午战争）后，日人资中国赔款以兴百政，培力既厚。俄、法、德以仗义归辽，责报殊奢，而中国复乖于应付，于是俄据旅顺、大连湾，英据威海卫，德据胶州，法据广州湾，以互为钳制。中国乃不国矣。”</a:t>
              </a:r>
            </a:p>
          </p:txBody>
        </p:sp>
      </p:grpSp>
      <p:sp>
        <p:nvSpPr>
          <p:cNvPr id="37" name="箭头: 圆角右 36"/>
          <p:cNvSpPr/>
          <p:nvPr/>
        </p:nvSpPr>
        <p:spPr>
          <a:xfrm rot="5400000">
            <a:off x="7407028" y="3981388"/>
            <a:ext cx="608844" cy="51212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81167" y="3067539"/>
            <a:ext cx="3166110" cy="1383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三国干涉还辽事件成为列强掀起瓜分中国狂潮的开端。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21" fill="hold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1"/>
      <p:bldP spid="37" grpId="2" animBg="1"/>
      <p:bldP spid="38" grpId="3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时局图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57" y="799931"/>
            <a:ext cx="5785080" cy="6058069"/>
          </a:xfrm>
          <a:prstGeom prst="rect">
            <a:avLst/>
          </a:prstGeom>
          <a:noFill/>
          <a:ln w="19050" cap="flat" cmpd="sng">
            <a:solidFill>
              <a:srgbClr val="FF99CC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" name="箭头: 五边形 2"/>
          <p:cNvSpPr/>
          <p:nvPr/>
        </p:nvSpPr>
        <p:spPr>
          <a:xfrm>
            <a:off x="288224" y="145601"/>
            <a:ext cx="5141615" cy="6483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陷入重围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瓜分中国的狂潮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8225" y="952356"/>
            <a:ext cx="588884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、瓜分中国的狂潮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8224" y="1712068"/>
            <a:ext cx="5888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表现：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）划分势力范围；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）强占租借地；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）争做中国的债主；掠夺铁路与工矿利权。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8224" y="4099835"/>
            <a:ext cx="5888841" cy="46166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回忆：图中的动物分别代表哪些国家？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9424" y="4791222"/>
            <a:ext cx="5328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实质：帝国主义增大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资本输出</a:t>
            </a:r>
            <a:r>
              <a:rPr lang="zh-CN" altLang="en-US" sz="2400"/>
              <a:t>，加紧资本掠夺，以发展垄断资本主义。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9424" y="5851941"/>
            <a:ext cx="187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影响？</a:t>
            </a:r>
            <a:r>
              <a:rPr lang="en-US" altLang="zh-CN" sz="2400"/>
              <a:t>……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 animBg="1"/>
      <p:bldP spid="9" grpId="2"/>
      <p:bldP spid="10" grpId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425" y="1012954"/>
            <a:ext cx="4572000" cy="48320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时间进入</a:t>
            </a:r>
            <a:r>
              <a:rPr lang="en-US" altLang="zh-CN" sz="2800">
                <a:latin typeface="华文行楷" panose="02010800040101010101" pitchFamily="2" charset="-122"/>
                <a:ea typeface="华文行楷" panose="02010800040101010101" pitchFamily="2" charset="-122"/>
              </a:rPr>
              <a:t>19</a:t>
            </a:r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世纪末</a:t>
            </a:r>
            <a:r>
              <a:rPr lang="en-US" altLang="zh-CN" sz="2800">
                <a:latin typeface="华文行楷" panose="02010800040101010101" pitchFamily="2" charset="-122"/>
                <a:ea typeface="华文行楷" panose="02010800040101010101" pitchFamily="2" charset="-122"/>
              </a:rPr>
              <a:t>20</a:t>
            </a:r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世纪初的世纪之交，列强侵略的加剧，已经让摇摇欲坠的清王朝满目疮痍。正在觉醒中的中国人该何去何从？</a:t>
            </a:r>
            <a:endParaRPr lang="en-US" altLang="zh-CN" sz="28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是不谙世事、继续做梦？</a:t>
            </a:r>
            <a:endParaRPr lang="en-US" altLang="zh-CN" sz="28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还是国家兴亡、匹夫有责？</a:t>
            </a:r>
            <a:endParaRPr lang="en-US" altLang="zh-CN" sz="28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国家该变革了！</a:t>
            </a:r>
            <a:endParaRPr lang="en-US" altLang="zh-CN" sz="28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列强该清理了！</a:t>
            </a:r>
            <a:endParaRPr lang="en-US" altLang="zh-CN" sz="28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民族危机还在接踵而来！</a:t>
            </a:r>
            <a:endParaRPr lang="en-US" altLang="zh-CN" sz="28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同胞们，国亡了！起来啊！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5496">
            <a:off x="5496185" y="3974209"/>
            <a:ext cx="4153162" cy="23395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513" y="2258284"/>
            <a:ext cx="4153162" cy="2339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09" y="400556"/>
            <a:ext cx="3300691" cy="2105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New picture" hidden="1"/>
          <p:cNvPicPr/>
          <p:nvPr/>
        </p:nvPicPr>
        <p:blipFill>
          <a:blip r:embed="rId6"/>
          <a:stretch>
            <a:fillRect/>
          </a:stretch>
        </p:blipFill>
        <p:spPr>
          <a:xfrm>
            <a:off x="10871200" y="10795000"/>
            <a:ext cx="457200" cy="254000"/>
          </a:xfrm>
          <a:prstGeom prst="cube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1811000" y="12103100"/>
            <a:ext cx="317500" cy="241300"/>
          </a:xfrm>
          <a:prstGeom prst="cub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91827" y="1005877"/>
            <a:ext cx="1628775" cy="3009900"/>
            <a:chOff x="371475" y="1548802"/>
            <a:chExt cx="1628775" cy="3009900"/>
          </a:xfrm>
        </p:grpSpPr>
        <p:sp>
          <p:nvSpPr>
            <p:cNvPr id="2" name="标注: 右箭头 1"/>
            <p:cNvSpPr/>
            <p:nvPr/>
          </p:nvSpPr>
          <p:spPr>
            <a:xfrm>
              <a:off x="371475" y="1548802"/>
              <a:ext cx="1628775" cy="3009900"/>
            </a:xfrm>
            <a:prstGeom prst="rightArrowCallout">
              <a:avLst/>
            </a:prstGeom>
            <a:blipFill>
              <a:blip r:embed="rId2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33387" y="1672627"/>
              <a:ext cx="923330" cy="276225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4800">
                  <a:latin typeface="隶书" panose="02010509060101010101" pitchFamily="49" charset="-122"/>
                  <a:ea typeface="隶书" panose="02010509060101010101" pitchFamily="49" charset="-122"/>
                </a:rPr>
                <a:t>目录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028825" y="664905"/>
            <a:ext cx="9391650" cy="369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农民振臂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太平天国运动</a:t>
            </a:r>
            <a:endParaRPr lang="en-US" altLang="zh-CN" sz="400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地主自强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洋务运动</a:t>
            </a:r>
            <a:endParaRPr lang="en-US" altLang="zh-CN" sz="400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内忧外患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边疆危机与甲午中日战争</a:t>
            </a:r>
            <a:endParaRPr lang="en-US" altLang="zh-CN" sz="400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陷入重围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瓜分中国的狂潮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8" y="4661353"/>
            <a:ext cx="2451100" cy="18802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01" y="4524077"/>
            <a:ext cx="2981325" cy="2047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5" y="4564021"/>
            <a:ext cx="2871788" cy="1967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531" y="3891952"/>
            <a:ext cx="2057400" cy="26197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4105" y="237490"/>
            <a:ext cx="10523220" cy="441960"/>
          </a:xfrm>
        </p:spPr>
        <p:txBody>
          <a:bodyPr>
            <a:normAutofit fontScale="90000"/>
          </a:bodyPr>
          <a:lstStyle/>
          <a:p>
            <a:r>
              <a:rPr lang="zh-CN" altLang="zh-CN" dirty="0">
                <a:solidFill>
                  <a:srgbClr val="FF0000"/>
                </a:solidFill>
              </a:rPr>
              <a:t>时空坐标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69900" y="194310"/>
            <a:ext cx="829945" cy="546735"/>
            <a:chOff x="1463" y="241"/>
            <a:chExt cx="1307" cy="861"/>
          </a:xfrm>
        </p:grpSpPr>
        <p:pic>
          <p:nvPicPr>
            <p:cNvPr id="13" name="图片 12"/>
            <p:cNvPicPr/>
            <p:nvPr>
              <p:custDataLst>
                <p:tags r:id="rId3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463" y="338"/>
              <a:ext cx="1134" cy="764"/>
            </a:xfrm>
            <a:prstGeom prst="rect">
              <a:avLst/>
            </a:prstGeom>
          </p:spPr>
        </p:pic>
        <p:pic>
          <p:nvPicPr>
            <p:cNvPr id="24" name="图片 23"/>
            <p:cNvPicPr/>
            <p:nvPr>
              <p:custDataLst>
                <p:tags r:id="rId4"/>
              </p:custDataLst>
            </p:nvPr>
          </p:nvPicPr>
          <p:blipFill>
            <a:blip r:embed="rId9" r:link="rId10" cstate="email"/>
            <a:stretch>
              <a:fillRect/>
            </a:stretch>
          </p:blipFill>
          <p:spPr>
            <a:xfrm>
              <a:off x="1636" y="241"/>
              <a:ext cx="1134" cy="764"/>
            </a:xfrm>
            <a:prstGeom prst="rect">
              <a:avLst/>
            </a:prstGeom>
          </p:spPr>
        </p:pic>
      </p:grpSp>
      <p:pic>
        <p:nvPicPr>
          <p:cNvPr id="2" name="图片 -2147482620" descr="19CXXL-7.TIF"/>
          <p:cNvPicPr>
            <a:picLocks noChangeAspect="1"/>
          </p:cNvPicPr>
          <p:nvPr/>
        </p:nvPicPr>
        <p:blipFill>
          <a:blip r:embed="rId11" r:link="rId12"/>
          <a:stretch>
            <a:fillRect/>
          </a:stretch>
        </p:blipFill>
        <p:spPr>
          <a:xfrm>
            <a:off x="737235" y="1337310"/>
            <a:ext cx="10880090" cy="41833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4105" y="237490"/>
            <a:ext cx="10523220" cy="441960"/>
          </a:xfrm>
        </p:spPr>
        <p:txBody>
          <a:bodyPr>
            <a:normAutofit fontScale="90000"/>
          </a:bodyPr>
          <a:lstStyle/>
          <a:p>
            <a:r>
              <a:rPr lang="zh-CN" altLang="zh-CN" dirty="0">
                <a:solidFill>
                  <a:srgbClr val="FF0000"/>
                </a:solidFill>
              </a:rPr>
              <a:t>知识结构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69900" y="194310"/>
            <a:ext cx="829945" cy="546735"/>
            <a:chOff x="1463" y="241"/>
            <a:chExt cx="1307" cy="861"/>
          </a:xfrm>
        </p:grpSpPr>
        <p:pic>
          <p:nvPicPr>
            <p:cNvPr id="13" name="图片 12"/>
            <p:cNvPicPr/>
            <p:nvPr>
              <p:custDataLst>
                <p:tags r:id="rId3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463" y="338"/>
              <a:ext cx="1134" cy="764"/>
            </a:xfrm>
            <a:prstGeom prst="rect">
              <a:avLst/>
            </a:prstGeom>
          </p:spPr>
        </p:pic>
        <p:pic>
          <p:nvPicPr>
            <p:cNvPr id="24" name="图片 23"/>
            <p:cNvPicPr/>
            <p:nvPr>
              <p:custDataLst>
                <p:tags r:id="rId4"/>
              </p:custDataLst>
            </p:nvPr>
          </p:nvPicPr>
          <p:blipFill>
            <a:blip r:embed="rId9" r:link="rId10" cstate="email"/>
            <a:stretch>
              <a:fillRect/>
            </a:stretch>
          </p:blipFill>
          <p:spPr>
            <a:xfrm>
              <a:off x="1636" y="241"/>
              <a:ext cx="1134" cy="764"/>
            </a:xfrm>
            <a:prstGeom prst="rect">
              <a:avLst/>
            </a:prstGeom>
          </p:spPr>
        </p:pic>
      </p:grpSp>
      <p:pic>
        <p:nvPicPr>
          <p:cNvPr id="2" name="图片 -2147482619" descr="+11学生.TIF"/>
          <p:cNvPicPr>
            <a:picLocks noChangeAspect="1"/>
          </p:cNvPicPr>
          <p:nvPr/>
        </p:nvPicPr>
        <p:blipFill>
          <a:blip r:embed="rId11" r:link="rId12"/>
          <a:stretch>
            <a:fillRect/>
          </a:stretch>
        </p:blipFill>
        <p:spPr>
          <a:xfrm>
            <a:off x="709295" y="975360"/>
            <a:ext cx="10805160" cy="52387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l="1236" t="6250" r="1844" b="7261"/>
          <a:stretch>
            <a:fillRect/>
          </a:stretch>
        </p:blipFill>
        <p:spPr>
          <a:xfrm>
            <a:off x="0" y="2057400"/>
            <a:ext cx="12192000" cy="480060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600200" y="152400"/>
            <a:ext cx="8991600" cy="1838325"/>
            <a:chOff x="1476375" y="219075"/>
            <a:chExt cx="8991600" cy="1838325"/>
          </a:xfrm>
        </p:grpSpPr>
        <p:sp>
          <p:nvSpPr>
            <p:cNvPr id="6" name="卷形: 水平 5"/>
            <p:cNvSpPr/>
            <p:nvPr/>
          </p:nvSpPr>
          <p:spPr>
            <a:xfrm>
              <a:off x="1476375" y="219075"/>
              <a:ext cx="8991600" cy="1838325"/>
            </a:xfrm>
            <a:prstGeom prst="horizontalScroll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95462" y="361950"/>
              <a:ext cx="860107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rgbClr val="FF0000"/>
                  </a:solidFill>
                  <a:latin typeface="Bahnschrift" panose="020B0502040204020203" pitchFamily="34" charset="0"/>
                  <a:ea typeface="黑体" panose="02010609060101010101" charset="-122"/>
                </a:rPr>
                <a:t>01</a:t>
              </a:r>
            </a:p>
            <a:p>
              <a:pPr algn="ctr"/>
              <a:r>
                <a:rPr lang="zh-CN" altLang="en-US" sz="3600" b="1">
                  <a:latin typeface="黑体" panose="02010609060101010101" charset="-122"/>
                  <a:ea typeface="黑体" panose="02010609060101010101" charset="-122"/>
                </a:rPr>
                <a:t>农民振臂</a:t>
              </a:r>
              <a:r>
                <a:rPr lang="en-US" altLang="zh-CN" sz="3600" b="1">
                  <a:latin typeface="黑体" panose="02010609060101010101" charset="-122"/>
                  <a:ea typeface="黑体" panose="02010609060101010101" charset="-122"/>
                </a:rPr>
                <a:t>——</a:t>
              </a:r>
              <a:r>
                <a:rPr lang="zh-CN" altLang="en-US" sz="3600" b="1">
                  <a:latin typeface="黑体" panose="02010609060101010101" charset="-122"/>
                  <a:ea typeface="黑体" panose="02010609060101010101" charset="-122"/>
                </a:rPr>
                <a:t>太平天国运动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1"/>
          <p:cNvSpPr txBox="1"/>
          <p:nvPr/>
        </p:nvSpPr>
        <p:spPr>
          <a:xfrm>
            <a:off x="3332903" y="929217"/>
            <a:ext cx="7893051" cy="3538220"/>
          </a:xfrm>
          <a:prstGeom prst="rect">
            <a:avLst/>
          </a:prstGeom>
          <a:solidFill>
            <a:srgbClr val="B5EDFD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(洪秀全)所阅读的基督教经文令他深信:他是耶稣的弟弟，被他父亲上帝赋予特殊的使命，前来将中国解救出满洲妖族征服者的统治，并带领他特选的子民前往他们自己的人间天堂。</a:t>
            </a:r>
          </a:p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——史景迁《“天国之子”和他的世俗王朝:洪秀全与太平天国》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3652" t="1574" r="11263" b="10427"/>
          <a:stretch>
            <a:fillRect/>
          </a:stretch>
        </p:blipFill>
        <p:spPr>
          <a:xfrm>
            <a:off x="334985" y="1220587"/>
            <a:ext cx="2668772" cy="295465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文本框 1"/>
          <p:cNvSpPr txBox="1"/>
          <p:nvPr/>
        </p:nvSpPr>
        <p:spPr>
          <a:xfrm>
            <a:off x="1141730" y="5245100"/>
            <a:ext cx="8107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/>
              <a:t>斗争目标？</a:t>
            </a:r>
            <a:r>
              <a:rPr lang="en-US" altLang="zh-CN" sz="4800" b="1"/>
              <a:t>——</a:t>
            </a:r>
            <a:r>
              <a:rPr lang="zh-CN" altLang="en-US" sz="4800" b="1"/>
              <a:t>反推根本原因</a:t>
            </a:r>
          </a:p>
          <a:p>
            <a:r>
              <a:rPr lang="zh-CN" altLang="en-US" sz="4800" b="1"/>
              <a:t>斗争特点？</a:t>
            </a:r>
          </a:p>
        </p:txBody>
      </p:sp>
    </p:spTree>
  </p:cSld>
  <p:clrMapOvr>
    <a:masterClrMapping/>
  </p:clrMapOvr>
  <p:transition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 descr="C:/Users/ADMINI~1/AppData/Local/Temp/kaimatting/20200322143423/output_aiMatting_20200322143758.pngoutput_aiMatting_2020032214375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1582" t="26883" r="3184"/>
          <a:stretch>
            <a:fillRect/>
          </a:stretch>
        </p:blipFill>
        <p:spPr>
          <a:xfrm>
            <a:off x="2684145" y="504825"/>
            <a:ext cx="5800090" cy="5443220"/>
          </a:xfrm>
          <a:prstGeom prst="rect">
            <a:avLst/>
          </a:prstGeom>
          <a:solidFill>
            <a:srgbClr val="D5C378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328410" y="5963920"/>
            <a:ext cx="5518150" cy="662305"/>
            <a:chOff x="9966" y="8996"/>
            <a:chExt cx="8690" cy="1273"/>
          </a:xfrm>
        </p:grpSpPr>
        <p:sp>
          <p:nvSpPr>
            <p:cNvPr id="7172" name="矩形 7171"/>
            <p:cNvSpPr/>
            <p:nvPr/>
          </p:nvSpPr>
          <p:spPr>
            <a:xfrm>
              <a:off x="9999" y="8996"/>
              <a:ext cx="8657" cy="1252"/>
            </a:xfrm>
            <a:prstGeom prst="rect">
              <a:avLst/>
            </a:prstGeom>
            <a:solidFill>
              <a:srgbClr val="5B9BD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" name="矩形 7172"/>
            <p:cNvSpPr/>
            <p:nvPr/>
          </p:nvSpPr>
          <p:spPr>
            <a:xfrm>
              <a:off x="9966" y="9018"/>
              <a:ext cx="8657" cy="1251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184912" tIns="184912" rIns="184912" bIns="184912"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x-none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1864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年，天京沦陷</a:t>
              </a:r>
              <a:r>
                <a:rPr lang="en-US" altLang="x-none" sz="26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  <a:sym typeface="黑体" panose="02010609060101010101" charset="-122"/>
                </a:rPr>
                <a:t>——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运动失败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28410" y="4274185"/>
            <a:ext cx="5496560" cy="1119505"/>
            <a:chOff x="9966" y="6731"/>
            <a:chExt cx="8656" cy="1988"/>
          </a:xfrm>
        </p:grpSpPr>
        <p:sp>
          <p:nvSpPr>
            <p:cNvPr id="7174" name="上箭头标注 7173"/>
            <p:cNvSpPr/>
            <p:nvPr/>
          </p:nvSpPr>
          <p:spPr>
            <a:xfrm rot="10800000">
              <a:off x="9966" y="6731"/>
              <a:ext cx="8657" cy="1989"/>
            </a:xfrm>
            <a:prstGeom prst="upArrowCallout">
              <a:avLst>
                <a:gd name="adj1" fmla="val 25024"/>
                <a:gd name="adj2" fmla="val 25008"/>
                <a:gd name="adj3" fmla="val 25000"/>
                <a:gd name="adj4" fmla="val 64977"/>
              </a:avLst>
            </a:prstGeom>
            <a:solidFill>
              <a:srgbClr val="5B9BD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" name="矩形 7174"/>
            <p:cNvSpPr/>
            <p:nvPr/>
          </p:nvSpPr>
          <p:spPr>
            <a:xfrm>
              <a:off x="9966" y="6731"/>
              <a:ext cx="8657" cy="1384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184912" tIns="184912" rIns="184912" bIns="184912"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x-none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1856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年，天京事变</a:t>
              </a:r>
              <a:r>
                <a:rPr lang="en-US" altLang="x-none" sz="26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  <a:sym typeface="黑体" panose="02010609060101010101" charset="-122"/>
                </a:rPr>
                <a:t>——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由盛转衰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49365" y="1886585"/>
            <a:ext cx="5496560" cy="1328420"/>
            <a:chOff x="9999" y="3015"/>
            <a:chExt cx="8656" cy="1690"/>
          </a:xfrm>
        </p:grpSpPr>
        <p:sp>
          <p:nvSpPr>
            <p:cNvPr id="7176" name="上箭头标注 7175"/>
            <p:cNvSpPr/>
            <p:nvPr/>
          </p:nvSpPr>
          <p:spPr>
            <a:xfrm rot="10800000">
              <a:off x="9999" y="3015"/>
              <a:ext cx="8657" cy="1691"/>
            </a:xfrm>
            <a:prstGeom prst="upArrowCallout">
              <a:avLst>
                <a:gd name="adj1" fmla="val 25024"/>
                <a:gd name="adj2" fmla="val 25008"/>
                <a:gd name="adj3" fmla="val 25000"/>
                <a:gd name="adj4" fmla="val 64977"/>
              </a:avLst>
            </a:prstGeom>
            <a:solidFill>
              <a:srgbClr val="5B9BD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7" name="矩形 7176"/>
            <p:cNvSpPr/>
            <p:nvPr/>
          </p:nvSpPr>
          <p:spPr>
            <a:xfrm>
              <a:off x="9999" y="3015"/>
              <a:ext cx="8657" cy="119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184912" tIns="184912" rIns="184912" bIns="184912"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x-none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1853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年，定都天京</a:t>
              </a:r>
              <a:r>
                <a:rPr lang="en-US" altLang="x-none" sz="26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  <a:sym typeface="黑体" panose="02010609060101010101" charset="-122"/>
                </a:rPr>
                <a:t>——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与清对峙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6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49365" y="791210"/>
            <a:ext cx="5497195" cy="1096010"/>
            <a:chOff x="9999" y="1246"/>
            <a:chExt cx="8657" cy="1726"/>
          </a:xfrm>
        </p:grpSpPr>
        <p:sp>
          <p:nvSpPr>
            <p:cNvPr id="7178" name="上箭头标注 7177"/>
            <p:cNvSpPr/>
            <p:nvPr/>
          </p:nvSpPr>
          <p:spPr>
            <a:xfrm rot="10800000">
              <a:off x="9999" y="1246"/>
              <a:ext cx="8657" cy="1726"/>
            </a:xfrm>
            <a:prstGeom prst="upArrowCallout">
              <a:avLst>
                <a:gd name="adj1" fmla="val 41710"/>
                <a:gd name="adj2" fmla="val 41694"/>
                <a:gd name="adj3" fmla="val 25000"/>
                <a:gd name="adj4" fmla="val 64977"/>
              </a:avLst>
            </a:prstGeom>
            <a:solidFill>
              <a:srgbClr val="5B9BD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9" name="矩形 7178"/>
            <p:cNvSpPr/>
            <p:nvPr/>
          </p:nvSpPr>
          <p:spPr>
            <a:xfrm>
              <a:off x="9999" y="1246"/>
              <a:ext cx="8657" cy="1152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184912" tIns="184912" rIns="184912" bIns="184912"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x-none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1851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年，金田起义</a:t>
              </a:r>
              <a:r>
                <a:rPr lang="en-US" altLang="x-none" sz="26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  <a:sym typeface="黑体" panose="02010609060101010101" charset="-122"/>
                </a:rPr>
                <a:t>——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运动开始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29680" y="3194050"/>
            <a:ext cx="5496560" cy="1094105"/>
            <a:chOff x="9968" y="4766"/>
            <a:chExt cx="8656" cy="1723"/>
          </a:xfrm>
        </p:grpSpPr>
        <p:sp>
          <p:nvSpPr>
            <p:cNvPr id="2" name="上箭头标注 1"/>
            <p:cNvSpPr/>
            <p:nvPr/>
          </p:nvSpPr>
          <p:spPr>
            <a:xfrm rot="10800000">
              <a:off x="9968" y="4799"/>
              <a:ext cx="8657" cy="1691"/>
            </a:xfrm>
            <a:prstGeom prst="upArrowCallout">
              <a:avLst>
                <a:gd name="adj1" fmla="val 25024"/>
                <a:gd name="adj2" fmla="val 25008"/>
                <a:gd name="adj3" fmla="val 25000"/>
                <a:gd name="adj4" fmla="val 64977"/>
              </a:avLst>
            </a:prstGeom>
            <a:solidFill>
              <a:srgbClr val="5B9BD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9968" y="4766"/>
              <a:ext cx="8657" cy="119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184912" tIns="184912" rIns="184912" bIns="184912"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北伐、西征、东征</a:t>
              </a:r>
              <a:r>
                <a:rPr lang="en-US" altLang="zh-CN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——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全盛时期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50000" y="5263515"/>
            <a:ext cx="5497195" cy="714614"/>
            <a:chOff x="9966" y="6731"/>
            <a:chExt cx="8657" cy="1269"/>
          </a:xfrm>
        </p:grpSpPr>
        <p:sp>
          <p:nvSpPr>
            <p:cNvPr id="11" name="上箭头标注 10"/>
            <p:cNvSpPr/>
            <p:nvPr/>
          </p:nvSpPr>
          <p:spPr>
            <a:xfrm rot="10800000">
              <a:off x="9966" y="6731"/>
              <a:ext cx="8657" cy="1269"/>
            </a:xfrm>
            <a:prstGeom prst="upArrowCallout">
              <a:avLst>
                <a:gd name="adj1" fmla="val 25024"/>
                <a:gd name="adj2" fmla="val 25008"/>
                <a:gd name="adj3" fmla="val 25000"/>
                <a:gd name="adj4" fmla="val 64977"/>
              </a:avLst>
            </a:prstGeom>
            <a:solidFill>
              <a:srgbClr val="5B9BD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966" y="6731"/>
              <a:ext cx="8657" cy="8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184912" tIns="184912" rIns="184912" bIns="184912"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x-none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1859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年，</a:t>
              </a:r>
              <a:r>
                <a:rPr lang="zh-CN" sz="26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《资政新篇》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28410" y="1914732"/>
            <a:ext cx="5518150" cy="1329206"/>
            <a:chOff x="9997" y="3050"/>
            <a:chExt cx="8690" cy="1691"/>
          </a:xfrm>
        </p:grpSpPr>
        <p:sp>
          <p:nvSpPr>
            <p:cNvPr id="14" name="上箭头标注 13"/>
            <p:cNvSpPr/>
            <p:nvPr/>
          </p:nvSpPr>
          <p:spPr>
            <a:xfrm rot="10800000">
              <a:off x="10030" y="3050"/>
              <a:ext cx="8657" cy="1691"/>
            </a:xfrm>
            <a:prstGeom prst="upArrowCallout">
              <a:avLst>
                <a:gd name="adj1" fmla="val 25024"/>
                <a:gd name="adj2" fmla="val 25008"/>
                <a:gd name="adj3" fmla="val 25000"/>
                <a:gd name="adj4" fmla="val 64977"/>
              </a:avLst>
            </a:prstGeom>
            <a:solidFill>
              <a:srgbClr val="5B9BD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97" y="3117"/>
              <a:ext cx="8655" cy="941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184912" tIns="184912" rIns="184912" bIns="184912"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x-none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1853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年，定都天京</a:t>
              </a:r>
              <a:r>
                <a:rPr lang="en-US" altLang="x-none" sz="26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  <a:sym typeface="黑体" panose="02010609060101010101" charset="-122"/>
                </a:rPr>
                <a:t>——</a:t>
              </a:r>
              <a:r>
                <a:rPr lang="zh-CN" altLang="en-US" sz="2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与清对峙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《天朝田亩制度》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2" y="888121"/>
            <a:ext cx="5194299" cy="5969879"/>
          </a:xfrm>
          <a:prstGeom prst="rect">
            <a:avLst/>
          </a:prstGeom>
        </p:spPr>
      </p:pic>
      <p:sp>
        <p:nvSpPr>
          <p:cNvPr id="25" name="箭头: 五边形 24"/>
          <p:cNvSpPr/>
          <p:nvPr/>
        </p:nvSpPr>
        <p:spPr>
          <a:xfrm>
            <a:off x="170179" y="154305"/>
            <a:ext cx="4808221" cy="6483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农民振臂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太平天国运动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349365" y="227001"/>
            <a:ext cx="549592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、运动过程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8" r="18879" b="12748"/>
          <a:stretch>
            <a:fillRect/>
          </a:stretch>
        </p:blipFill>
        <p:spPr>
          <a:xfrm>
            <a:off x="4109766" y="888121"/>
            <a:ext cx="1772240" cy="18878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86317" y="1432984"/>
          <a:ext cx="11485880" cy="5089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3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6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rgbClr val="E29A9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前期：《天朝田亩制度》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/>
                        <a:t>后期：《资政新篇》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6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/>
                        <a:t>内容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 b="1">
                        <a:solidFill>
                          <a:srgbClr val="E29A9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 b="1">
                        <a:solidFill>
                          <a:srgbClr val="E29A9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6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/>
                        <a:t>性质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 b="1">
                        <a:solidFill>
                          <a:srgbClr val="E29A9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 b="1">
                        <a:solidFill>
                          <a:srgbClr val="E29A9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63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/>
                        <a:t>评价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 b="1">
                        <a:solidFill>
                          <a:srgbClr val="E29A9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 b="1">
                        <a:solidFill>
                          <a:srgbClr val="E29A9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6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/>
                        <a:t>结果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355" b="1">
                        <a:solidFill>
                          <a:srgbClr val="E29A9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29A9A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508" name="Text Box 12"/>
          <p:cNvSpPr txBox="1"/>
          <p:nvPr/>
        </p:nvSpPr>
        <p:spPr>
          <a:xfrm>
            <a:off x="2391833" y="2093384"/>
            <a:ext cx="3536951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</a:rPr>
              <a:t>“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四有二无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</a:rPr>
              <a:t>”</a:t>
            </a:r>
          </a:p>
        </p:txBody>
      </p:sp>
      <p:sp>
        <p:nvSpPr>
          <p:cNvPr id="3" name="Text Box 12"/>
          <p:cNvSpPr txBox="1"/>
          <p:nvPr/>
        </p:nvSpPr>
        <p:spPr>
          <a:xfrm>
            <a:off x="6895889" y="1908599"/>
            <a:ext cx="4561416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提出学习西方新的社会经济政策</a:t>
            </a:r>
          </a:p>
        </p:txBody>
      </p:sp>
      <p:sp>
        <p:nvSpPr>
          <p:cNvPr id="4" name="Text Box 12"/>
          <p:cNvSpPr txBox="1"/>
          <p:nvPr/>
        </p:nvSpPr>
        <p:spPr>
          <a:xfrm>
            <a:off x="2525184" y="2853267"/>
            <a:ext cx="347768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农民阶级的反封建纲领</a:t>
            </a:r>
          </a:p>
        </p:txBody>
      </p:sp>
      <p:sp>
        <p:nvSpPr>
          <p:cNvPr id="5" name="Text Box 12"/>
          <p:cNvSpPr txBox="1"/>
          <p:nvPr/>
        </p:nvSpPr>
        <p:spPr>
          <a:xfrm>
            <a:off x="6690784" y="2853267"/>
            <a:ext cx="4654549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带资本主义色彩的施政纲领</a:t>
            </a:r>
          </a:p>
        </p:txBody>
      </p:sp>
      <p:sp>
        <p:nvSpPr>
          <p:cNvPr id="6" name="Text Box 12"/>
          <p:cNvSpPr txBox="1"/>
          <p:nvPr/>
        </p:nvSpPr>
        <p:spPr>
          <a:xfrm>
            <a:off x="1599565" y="3495040"/>
            <a:ext cx="432943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革命性：否定封建土地所有制，调动农民革命积极性；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空想性：绝对平均主义是空想；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落后性：发展小农经济违背历史潮流</a:t>
            </a:r>
          </a:p>
        </p:txBody>
      </p:sp>
      <p:sp>
        <p:nvSpPr>
          <p:cNvPr id="8" name="Text Box 12"/>
          <p:cNvSpPr txBox="1"/>
          <p:nvPr/>
        </p:nvSpPr>
        <p:spPr>
          <a:xfrm>
            <a:off x="6690784" y="3710517"/>
            <a:ext cx="4394200" cy="1383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积极：最早提出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sym typeface="微软雅黑" panose="020B0503020204020204" charset="-122"/>
              </a:rPr>
              <a:t>资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发方案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消极：不是农民阶级革命的产物，无法调动农民的积极性</a:t>
            </a:r>
          </a:p>
        </p:txBody>
      </p:sp>
      <p:sp>
        <p:nvSpPr>
          <p:cNvPr id="11" name="Text Box 12"/>
          <p:cNvSpPr txBox="1"/>
          <p:nvPr/>
        </p:nvSpPr>
        <p:spPr>
          <a:xfrm>
            <a:off x="2236047" y="5949739"/>
            <a:ext cx="8189384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未能实施</a:t>
            </a:r>
          </a:p>
        </p:txBody>
      </p:sp>
      <p:sp>
        <p:nvSpPr>
          <p:cNvPr id="17445" name="文本框 12"/>
          <p:cNvSpPr txBox="1"/>
          <p:nvPr/>
        </p:nvSpPr>
        <p:spPr>
          <a:xfrm>
            <a:off x="4237565" y="732367"/>
            <a:ext cx="4186767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向何处去的回答 </a:t>
            </a:r>
            <a:endParaRPr lang="zh-CN" altLang="en-US" sz="280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518" name="文本框 2"/>
          <p:cNvSpPr txBox="1"/>
          <p:nvPr/>
        </p:nvSpPr>
        <p:spPr>
          <a:xfrm>
            <a:off x="-48683" y="10584"/>
            <a:ext cx="6115049" cy="58356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>
                <a:latin typeface="兰米软笔行楷" charset="-122"/>
                <a:ea typeface="兰米软笔行楷" charset="-122"/>
              </a:rPr>
              <a:t>太平天国运动</a:t>
            </a:r>
            <a:r>
              <a:rPr lang="en-US" altLang="zh-CN" sz="3200">
                <a:latin typeface="兰米软笔行楷" charset="-122"/>
                <a:ea typeface="兰米软笔行楷" charset="-122"/>
              </a:rPr>
              <a:t>——</a:t>
            </a:r>
            <a:r>
              <a:rPr lang="zh-CN" altLang="en-US" sz="3200">
                <a:latin typeface="兰米软笔行楷" charset="-122"/>
                <a:ea typeface="兰米软笔行楷" charset="-122"/>
              </a:rPr>
              <a:t>沉沦</a:t>
            </a:r>
            <a:r>
              <a:rPr lang="en-US" altLang="zh-CN" sz="3200">
                <a:latin typeface="兰米软笔行楷" charset="-122"/>
                <a:ea typeface="兰米软笔行楷" charset="-122"/>
              </a:rPr>
              <a:t>*</a:t>
            </a:r>
            <a:r>
              <a:rPr lang="zh-CN" altLang="en-US" sz="3200">
                <a:latin typeface="兰米软笔行楷" charset="-122"/>
                <a:ea typeface="兰米软笔行楷" charset="-122"/>
              </a:rPr>
              <a:t>上升</a:t>
            </a:r>
          </a:p>
        </p:txBody>
      </p:sp>
      <p:sp>
        <p:nvSpPr>
          <p:cNvPr id="7" name="矩形 6"/>
          <p:cNvSpPr/>
          <p:nvPr/>
        </p:nvSpPr>
        <p:spPr>
          <a:xfrm rot="20280000">
            <a:off x="6800215" y="4189307"/>
            <a:ext cx="5692140" cy="1198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 anchor="t">
            <a:spAutoFit/>
          </a:bodyPr>
          <a:lstStyle/>
          <a:p>
            <a:pPr algn="ctr" fontAlgn="base"/>
            <a:r>
              <a:rPr lang="zh-CN" altLang="en-US" sz="7200" b="1" strike="noStrike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新的时代特征</a:t>
            </a:r>
            <a:endParaRPr lang="zh-CN" altLang="en-US" sz="7200" b="1" strike="noStrike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3" grpId="1"/>
      <p:bldP spid="4" grpId="2"/>
      <p:bldP spid="5" grpId="3"/>
      <p:bldP spid="6" grpId="4"/>
      <p:bldP spid="8" grpId="5"/>
      <p:bldP spid="11" grpId="7"/>
      <p:bldP spid="7" grpId="8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17625" y="1083310"/>
            <a:ext cx="2154555" cy="33674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</a:rPr>
              <a:t>龙潜海角恐惊天，</a:t>
            </a:r>
            <a:endParaRPr lang="en-US" altLang="zh-CN" sz="3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</a:rPr>
              <a:t>暂且偷闲跃在渊。</a:t>
            </a:r>
            <a:endParaRPr lang="en-US" altLang="zh-CN" sz="3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</a:rPr>
              <a:t>等待风云齐聚会，</a:t>
            </a:r>
            <a:endParaRPr lang="en-US" altLang="zh-CN" sz="3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</a:rPr>
              <a:t>飞腾六合定乾坤。</a:t>
            </a:r>
            <a:endParaRPr lang="en-US" altLang="zh-CN" sz="3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9870" y="5648325"/>
            <a:ext cx="10926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       </a:t>
            </a:r>
            <a:r>
              <a:rPr lang="zh-CN" altLang="en-US" sz="3600">
                <a:latin typeface="黑体" panose="02010609060101010101" charset="-122"/>
                <a:ea typeface="黑体" panose="02010609060101010101" charset="-122"/>
              </a:rPr>
              <a:t> 性质：农民阶级反封建反侵略斗争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3600">
                <a:latin typeface="黑体" panose="02010609060101010101" charset="-122"/>
                <a:ea typeface="黑体" panose="02010609060101010101" charset="-122"/>
              </a:rPr>
              <a:t>方法：判断革命的性质要看革命的任务（阶级</a:t>
            </a:r>
            <a:r>
              <a:rPr lang="en-US" altLang="zh-CN" sz="360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sz="3600">
                <a:latin typeface="黑体" panose="02010609060101010101" charset="-122"/>
                <a:ea typeface="黑体" panose="02010609060101010101" charset="-122"/>
              </a:rPr>
              <a:t>目标）</a:t>
            </a:r>
            <a:endParaRPr lang="en-US" altLang="zh-CN" sz="36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7230" y="293370"/>
            <a:ext cx="6732270" cy="47688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anchor="t">
            <a:spAutoFit/>
          </a:bodyPr>
          <a:lstStyle/>
          <a:p>
            <a:pPr>
              <a:lnSpc>
                <a:spcPct val="190000"/>
              </a:lnSpc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第二次鸦片战争后，中外反动势力联合镇压太平天国，</a:t>
            </a:r>
          </a:p>
          <a:p>
            <a:pPr>
              <a:lnSpc>
                <a:spcPct val="190000"/>
              </a:lnSpc>
            </a:pPr>
            <a:r>
              <a:rPr lang="zh-CN" altLang="en-US" sz="32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苏南</a:t>
            </a:r>
            <a:r>
              <a:rPr lang="en-US" altLang="zh-CN" sz="32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抗击英国人戈登率领的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常胜军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和李鸿章率领的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淮军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</a:p>
          <a:p>
            <a:pPr>
              <a:lnSpc>
                <a:spcPct val="190000"/>
              </a:lnSpc>
            </a:pPr>
            <a:r>
              <a:rPr lang="zh-CN" altLang="en-US" sz="32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浙江</a:t>
            </a:r>
            <a:r>
              <a:rPr lang="en-US" altLang="zh-CN" sz="32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抗击左宗棠率领的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湘军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Unix 3.10 unknown"/>
  <p:tag name="AS_RELEASE_DATE" val="2017.06.20"/>
  <p:tag name="AS_TITLE" val="Aspose.Slides for Java"/>
  <p:tag name="AS_VERSION" val="17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33,&quot;width&quot;:475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268c65e-1ff3-47c3-94a7-2e4b9b412371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01_13"/>
  <p:tag name="KSO_WM_TEMPLATE_SUBCATEGORY" val="0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2601"/>
  <p:tag name="KSO_WM_SLIDE_TYPE" val="text"/>
  <p:tag name="KSO_WM_SLIDE_SUBTYPE" val="picTxt"/>
  <p:tag name="KSO_WM_SLIDE_SIZE" val="869*422"/>
  <p:tag name="KSO_WM_SLIDE_POSITION" val="45*18"/>
  <p:tag name="KSO_WM_SLIDE_LAYOUT" val="a_d_f"/>
  <p:tag name="KSO_WM_SLIDE_LAYOUT_CNT" val="1_2_2"/>
  <p:tag name="KSO_WM_TEMPLATE_MASTER_TYPE" val="1"/>
  <p:tag name="KSO_WM_TEMPLATE_COLOR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3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单击添加大标题"/>
  <p:tag name="KSO_WM_UNIT_NOCLEAR" val="0"/>
  <p:tag name="KSO_WM_UNIT_VALUE" val="42"/>
  <p:tag name="KSO_WM_UNIT_TYPE" val="a"/>
  <p:tag name="KSO_WM_UNIT_INDEX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18"/>
  <p:tag name="KSO_WM_UNIT_ID" val="custom20204418_34*i*2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LAYERLEVEL" val="1"/>
  <p:tag name="KSO_WM_TAG_VERSION" val="1.0"/>
  <p:tag name="KSO_WM_BEAUTIFY_FLAG" val="#wm#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18"/>
  <p:tag name="KSO_WM_UNIT_ID" val="custom20204418_28*i*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LAYERLEVEL" val="1"/>
  <p:tag name="KSO_WM_TAG_VERSION" val="1.0"/>
  <p:tag name="KSO_WM_BEAUTIFY_FLAG" val="#wm#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33cb91d-0721-4756-87bc-4d9d7212b54a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a44184e-0c8b-49b9-bfa6-3716b0169fed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01_13"/>
  <p:tag name="KSO_WM_TEMPLATE_SUBCATEGORY" val="0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2601"/>
  <p:tag name="KSO_WM_SLIDE_TYPE" val="text"/>
  <p:tag name="KSO_WM_SLIDE_SUBTYPE" val="picTxt"/>
  <p:tag name="KSO_WM_SLIDE_SIZE" val="869*422"/>
  <p:tag name="KSO_WM_SLIDE_POSITION" val="45*18"/>
  <p:tag name="KSO_WM_SLIDE_LAYOUT" val="a_d_f"/>
  <p:tag name="KSO_WM_SLIDE_LAYOUT_CNT" val="1_2_2"/>
  <p:tag name="KSO_WM_TEMPLATE_MASTER_TYPE" val="1"/>
  <p:tag name="KSO_WM_TEMPLATE_COLOR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3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单击添加大标题"/>
  <p:tag name="KSO_WM_UNIT_NOCLEAR" val="0"/>
  <p:tag name="KSO_WM_UNIT_VALUE" val="42"/>
  <p:tag name="KSO_WM_UNIT_TYPE" val="a"/>
  <p:tag name="KSO_WM_UNIT_INDEX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18"/>
  <p:tag name="KSO_WM_UNIT_ID" val="custom20204418_34*i*2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LAYERLEVEL" val="1"/>
  <p:tag name="KSO_WM_TAG_VERSION" val="1.0"/>
  <p:tag name="KSO_WM_BEAUTIFY_FLAG" val="#wm#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18"/>
  <p:tag name="KSO_WM_UNIT_ID" val="custom20204418_28*i*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LAYERLEVEL" val="1"/>
  <p:tag name="KSO_WM_TAG_VERSION" val="1.0"/>
  <p:tag name="KSO_WM_BEAUTIFY_FLAG" val="#wm#"/>
  <p:tag name="KSO_WM_UNIT_USESOURCEFORMAT_APPLY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01_13"/>
  <p:tag name="KSO_WM_TEMPLATE_SUBCATEGORY" val="0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2601"/>
  <p:tag name="KSO_WM_SLIDE_TYPE" val="text"/>
  <p:tag name="KSO_WM_SLIDE_SUBTYPE" val="picTxt"/>
  <p:tag name="KSO_WM_SLIDE_SIZE" val="869*422"/>
  <p:tag name="KSO_WM_SLIDE_POSITION" val="45*18"/>
  <p:tag name="KSO_WM_SLIDE_LAYOUT" val="a_d_f"/>
  <p:tag name="KSO_WM_SLIDE_LAYOUT_CNT" val="1_2_2"/>
  <p:tag name="KSO_WM_TEMPLATE_MASTER_TYPE" val="1"/>
  <p:tag name="KSO_WM_TEMPLATE_COLOR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3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单击添加大标题"/>
  <p:tag name="KSO_WM_UNIT_NOCLEAR" val="0"/>
  <p:tag name="KSO_WM_UNIT_VALUE" val="42"/>
  <p:tag name="KSO_WM_UNIT_TYPE" val="a"/>
  <p:tag name="KSO_WM_UNIT_INDEX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18"/>
  <p:tag name="KSO_WM_UNIT_ID" val="custom20204418_34*i*2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LAYERLEVEL" val="1"/>
  <p:tag name="KSO_WM_TAG_VERSION" val="1.0"/>
  <p:tag name="KSO_WM_BEAUTIFY_FLAG" val="#wm#"/>
  <p:tag name="KSO_WM_UNIT_USESOURCEFORMAT_APPLY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18"/>
  <p:tag name="KSO_WM_UNIT_ID" val="custom20204418_28*i*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LAYERLEVEL" val="1"/>
  <p:tag name="KSO_WM_TAG_VERSION" val="1.0"/>
  <p:tag name="KSO_WM_BEAUTIFY_FLAG" val="#wm#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2255</Words>
  <Application>Microsoft Office PowerPoint</Application>
  <PresentationFormat>宽屏</PresentationFormat>
  <Paragraphs>254</Paragraphs>
  <Slides>31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58" baseType="lpstr">
      <vt:lpstr>Bahnschrift</vt:lpstr>
      <vt:lpstr>FuturaBookC</vt:lpstr>
      <vt:lpstr>等线</vt:lpstr>
      <vt:lpstr>等线 Light</vt:lpstr>
      <vt:lpstr>方正启体简体</vt:lpstr>
      <vt:lpstr>汉仪旗黑-85S</vt:lpstr>
      <vt:lpstr>黑体</vt:lpstr>
      <vt:lpstr>黑体-简</vt:lpstr>
      <vt:lpstr>华文行楷</vt:lpstr>
      <vt:lpstr>华文楷体</vt:lpstr>
      <vt:lpstr>华文宋体</vt:lpstr>
      <vt:lpstr>华文新魏</vt:lpstr>
      <vt:lpstr>华文中宋</vt:lpstr>
      <vt:lpstr>楷体</vt:lpstr>
      <vt:lpstr>兰米软笔行楷</vt:lpstr>
      <vt:lpstr>隶书</vt:lpstr>
      <vt:lpstr>宋体</vt:lpstr>
      <vt:lpstr>微软雅黑</vt:lpstr>
      <vt:lpstr>Arial</vt:lpstr>
      <vt:lpstr>Calibri</vt:lpstr>
      <vt:lpstr>Times New Roman</vt:lpstr>
      <vt:lpstr>Viner Hand ITC</vt:lpstr>
      <vt:lpstr>Wingdings</vt:lpstr>
      <vt:lpstr>Wingdings 2</vt:lpstr>
      <vt:lpstr>Office 主题​​</vt:lpstr>
      <vt:lpstr>1_Office 主题​​</vt:lpstr>
      <vt:lpstr>2_第一PPT，www.1ppt.com</vt:lpstr>
      <vt:lpstr>第17课　国家出路的探索与列强侵略的加剧</vt:lpstr>
      <vt:lpstr>课标要求：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太平天国运动（1851年——1864年）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甲午中日战争中国战败的原因？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时空坐标</vt:lpstr>
      <vt:lpstr>知识结构</vt:lpstr>
    </vt:vector>
  </TitlesOfParts>
  <Company>学科网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rbm.xkw.com</dc:creator>
  <cp:lastModifiedBy>admin</cp:lastModifiedBy>
  <cp:revision>22</cp:revision>
  <cp:lastPrinted>2020-12-02T08:36:00Z</cp:lastPrinted>
  <dcterms:created xsi:type="dcterms:W3CDTF">2020-12-02T08:36:00Z</dcterms:created>
  <dcterms:modified xsi:type="dcterms:W3CDTF">2021-03-15T02:51:45Z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KSOProductBuildVer">
    <vt:lpwstr>2052-11.1.0.10314</vt:lpwstr>
  </property>
</Properties>
</file>